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354F-9BE6-40F4-8B59-D9BF6F6361CD}" type="datetimeFigureOut">
              <a:rPr lang="sl-SI" smtClean="0"/>
              <a:pPr/>
              <a:t>27.11.2017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33F6-2277-4E23-A2F9-FDAD75FD7C2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354F-9BE6-40F4-8B59-D9BF6F6361CD}" type="datetimeFigureOut">
              <a:rPr lang="sl-SI" smtClean="0"/>
              <a:pPr/>
              <a:t>27.11.2017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33F6-2277-4E23-A2F9-FDAD75FD7C2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354F-9BE6-40F4-8B59-D9BF6F6361CD}" type="datetimeFigureOut">
              <a:rPr lang="sl-SI" smtClean="0"/>
              <a:pPr/>
              <a:t>27.11.2017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33F6-2277-4E23-A2F9-FDAD75FD7C2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354F-9BE6-40F4-8B59-D9BF6F6361CD}" type="datetimeFigureOut">
              <a:rPr lang="sl-SI" smtClean="0"/>
              <a:pPr/>
              <a:t>27.11.2017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33F6-2277-4E23-A2F9-FDAD75FD7C2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354F-9BE6-40F4-8B59-D9BF6F6361CD}" type="datetimeFigureOut">
              <a:rPr lang="sl-SI" smtClean="0"/>
              <a:pPr/>
              <a:t>27.11.2017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33F6-2277-4E23-A2F9-FDAD75FD7C2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354F-9BE6-40F4-8B59-D9BF6F6361CD}" type="datetimeFigureOut">
              <a:rPr lang="sl-SI" smtClean="0"/>
              <a:pPr/>
              <a:t>27.11.2017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33F6-2277-4E23-A2F9-FDAD75FD7C2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354F-9BE6-40F4-8B59-D9BF6F6361CD}" type="datetimeFigureOut">
              <a:rPr lang="sl-SI" smtClean="0"/>
              <a:pPr/>
              <a:t>27.11.2017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33F6-2277-4E23-A2F9-FDAD75FD7C2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354F-9BE6-40F4-8B59-D9BF6F6361CD}" type="datetimeFigureOut">
              <a:rPr lang="sl-SI" smtClean="0"/>
              <a:pPr/>
              <a:t>27.11.2017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33F6-2277-4E23-A2F9-FDAD75FD7C2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354F-9BE6-40F4-8B59-D9BF6F6361CD}" type="datetimeFigureOut">
              <a:rPr lang="sl-SI" smtClean="0"/>
              <a:pPr/>
              <a:t>27.11.2017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33F6-2277-4E23-A2F9-FDAD75FD7C2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354F-9BE6-40F4-8B59-D9BF6F6361CD}" type="datetimeFigureOut">
              <a:rPr lang="sl-SI" smtClean="0"/>
              <a:pPr/>
              <a:t>27.11.2017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33F6-2277-4E23-A2F9-FDAD75FD7C2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D354F-9BE6-40F4-8B59-D9BF6F6361CD}" type="datetimeFigureOut">
              <a:rPr lang="sl-SI" smtClean="0"/>
              <a:pPr/>
              <a:t>27.11.2017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333F6-2277-4E23-A2F9-FDAD75FD7C25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D354F-9BE6-40F4-8B59-D9BF6F6361CD}" type="datetimeFigureOut">
              <a:rPr lang="sl-SI" smtClean="0"/>
              <a:pPr/>
              <a:t>27.11.2017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333F6-2277-4E23-A2F9-FDAD75FD7C25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MEDNARODNI DAN STRPNOSTI –</a:t>
            </a:r>
            <a:br>
              <a:rPr lang="sl-SI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sl-SI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 DAN ZA STRPNOST IN PRIJATELJSTVO</a:t>
            </a:r>
            <a:endParaRPr lang="sl-SI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350"/>
            <a:ext cx="8208912" cy="6192986"/>
          </a:xfrm>
        </p:spPr>
      </p:pic>
    </p:spTree>
    <p:extLst>
      <p:ext uri="{BB962C8B-B14F-4D97-AF65-F5344CB8AC3E}">
        <p14:creationId xmlns:p14="http://schemas.microsoft.com/office/powerpoint/2010/main" val="456817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7416824" cy="6120680"/>
          </a:xfrm>
        </p:spPr>
      </p:pic>
    </p:spTree>
    <p:extLst>
      <p:ext uri="{BB962C8B-B14F-4D97-AF65-F5344CB8AC3E}">
        <p14:creationId xmlns:p14="http://schemas.microsoft.com/office/powerpoint/2010/main" val="1099899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3374"/>
            <a:ext cx="7632848" cy="6119961"/>
          </a:xfrm>
        </p:spPr>
      </p:pic>
    </p:spTree>
    <p:extLst>
      <p:ext uri="{BB962C8B-B14F-4D97-AF65-F5344CB8AC3E}">
        <p14:creationId xmlns:p14="http://schemas.microsoft.com/office/powerpoint/2010/main" val="1231721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1. člen Unescove Deklaracije o načelih strpnosti</a:t>
            </a:r>
            <a:endParaRPr lang="sl-SI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>
                <a:latin typeface="Comic Sans MS" pitchFamily="66" charset="0"/>
              </a:rPr>
              <a:t>Strpnost je spoštovanje, sprejemanje in priznavanje bogate raznolikosti naših svetovnih kultur, naših oblik izražanja in načinov biti človek. </a:t>
            </a:r>
          </a:p>
          <a:p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Spodbujajo jo znanje, odprtost, sporazumevanje in svoboda misli, vesti in prepričanja. </a:t>
            </a:r>
          </a:p>
          <a:p>
            <a:r>
              <a:rPr lang="sl-SI" dirty="0" smtClean="0">
                <a:latin typeface="Comic Sans MS" pitchFamily="66" charset="0"/>
              </a:rPr>
              <a:t>Ni samo moralna dolžnost, je tudi politična in pravna zahteva. </a:t>
            </a:r>
          </a:p>
          <a:p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Strpnost je vrlina, ki omogoča mir.</a:t>
            </a:r>
            <a:endParaRPr lang="sl-SI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Strpnost naj se izvaja s strani posameznikov, skupin in držav.</a:t>
            </a:r>
          </a:p>
          <a:p>
            <a:r>
              <a:rPr lang="sl-SI" dirty="0" smtClean="0">
                <a:latin typeface="Comic Sans MS" pitchFamily="66" charset="0"/>
              </a:rPr>
              <a:t>Strpnost je odgovornost, ki podpira človekove pravice, demokracijo in vladavino prava.</a:t>
            </a:r>
          </a:p>
          <a:p>
            <a:r>
              <a:rPr lang="sl-SI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Pomeni, da je posameznik svoboden, da se ravna po svojih prepričanjih in sprejema, da se drugi ravnajo po svojih.</a:t>
            </a:r>
          </a:p>
          <a:p>
            <a:endParaRPr lang="sl-SI" dirty="0" smtClean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  <a:p>
            <a:endParaRPr lang="sl-SI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rgbClr val="FF0000"/>
                </a:solidFill>
                <a:latin typeface="Comic Sans MS" pitchFamily="66" charset="0"/>
              </a:rPr>
              <a:t>Pomeni sprejemanje dejstva, da so si ljudje različni v svojem videzu, položaju, govoru, obnašanju in vrednotah ter imajo pravico, da živijo v miru in biti to, kar so</a:t>
            </a:r>
            <a:r>
              <a:rPr lang="sl-SI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sl-SI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Prav tako pomeni, da posameznik drugim ne vsiljuje svojih stališč.</a:t>
            </a:r>
            <a:endParaRPr lang="sl-SI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l-SI" dirty="0" smtClean="0">
                <a:latin typeface="Comic Sans MS" pitchFamily="66" charset="0"/>
              </a:rPr>
              <a:t>Nestrpnost v splošnem pomenu predstavlja nesprejemajoč, </a:t>
            </a:r>
            <a:r>
              <a:rPr lang="sl-SI" b="1" dirty="0" smtClean="0">
                <a:latin typeface="Comic Sans MS" pitchFamily="66" charset="0"/>
              </a:rPr>
              <a:t>sovražen odnos do posameznika ali do skupine ljudi</a:t>
            </a:r>
            <a:r>
              <a:rPr lang="sl-SI" dirty="0" smtClean="0">
                <a:latin typeface="Comic Sans MS" pitchFamily="66" charset="0"/>
              </a:rPr>
              <a:t> - do njih imamo odklonilno negativno mnenje.</a:t>
            </a:r>
          </a:p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Ta temelji na 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predsodkih, obsodbah, zamerah, zavisti, strahu, podcenjevanju, stereotipih, rasizmu, seksizmu in podobnem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sl-SI" dirty="0" smtClean="0">
                <a:latin typeface="Comic Sans MS" pitchFamily="66" charset="0"/>
              </a:rPr>
              <a:t>Nestrpnost se pojavlja v različnih oblikah, ki pa niso vse enako očitne, zato razlikujemo </a:t>
            </a:r>
            <a:r>
              <a:rPr lang="sl-SI" b="1" dirty="0" smtClean="0">
                <a:latin typeface="Comic Sans MS" pitchFamily="66" charset="0"/>
              </a:rPr>
              <a:t>odkrito nestrpnost</a:t>
            </a:r>
            <a:r>
              <a:rPr lang="sl-SI" dirty="0" smtClean="0">
                <a:latin typeface="Comic Sans MS" pitchFamily="66" charset="0"/>
              </a:rPr>
              <a:t> in </a:t>
            </a:r>
            <a:r>
              <a:rPr lang="sl-SI" b="1" dirty="0" smtClean="0">
                <a:latin typeface="Comic Sans MS" pitchFamily="66" charset="0"/>
              </a:rPr>
              <a:t>prikrito nestrpnost</a:t>
            </a:r>
            <a:r>
              <a:rPr lang="sl-SI" dirty="0" smtClean="0">
                <a:latin typeface="Comic Sans MS" pitchFamily="66" charset="0"/>
              </a:rPr>
              <a:t>. </a:t>
            </a:r>
          </a:p>
          <a:p>
            <a:endParaRPr lang="sl-SI" dirty="0">
              <a:latin typeface="Comic Sans MS" pitchFamily="66" charset="0"/>
            </a:endParaRPr>
          </a:p>
        </p:txBody>
      </p:sp>
      <p:sp>
        <p:nvSpPr>
          <p:cNvPr id="5" name="Elipsa 4"/>
          <p:cNvSpPr/>
          <p:nvPr/>
        </p:nvSpPr>
        <p:spPr>
          <a:xfrm>
            <a:off x="3286116" y="428604"/>
            <a:ext cx="2857520" cy="11430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rgbClr val="C00000"/>
                </a:solidFill>
                <a:latin typeface="Comic Sans MS" pitchFamily="66" charset="0"/>
              </a:rPr>
              <a:t>NESTRPNOST</a:t>
            </a:r>
            <a:endParaRPr lang="sl-SI" sz="20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ODKRITA NESTRPNOST</a:t>
            </a:r>
            <a:endParaRPr lang="sl-SI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Comic Sans MS" pitchFamily="66" charset="0"/>
              </a:rPr>
              <a:t>Odkrita nestrpnost je očitna in pogosto javna ter jo je težko spregledati.</a:t>
            </a:r>
          </a:p>
          <a:p>
            <a:pPr>
              <a:buNone/>
            </a:pPr>
            <a:endParaRPr lang="sl-SI" dirty="0" smtClean="0">
              <a:latin typeface="Comic Sans MS" pitchFamily="66" charset="0"/>
            </a:endParaRPr>
          </a:p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Odkrita nestrpnost je neposredna in deluje skozi aktivno zavračanje, žaljivke, zmerjanje, agresijo in nasilje.</a:t>
            </a:r>
            <a:endParaRPr lang="sl-SI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C00000"/>
                </a:solidFill>
                <a:latin typeface="Comic Sans MS" pitchFamily="66" charset="0"/>
              </a:rPr>
              <a:t>PRIKRITA NESTRPNOST</a:t>
            </a:r>
            <a:endParaRPr lang="sl-SI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r>
              <a:rPr lang="sl-SI" sz="2800" dirty="0" smtClean="0">
                <a:latin typeface="Comic Sans MS" pitchFamily="66" charset="0"/>
              </a:rPr>
              <a:t>Prikrita nestrpnost je neposredna in deluje skozi:</a:t>
            </a:r>
          </a:p>
          <a:p>
            <a:pPr>
              <a:buFontTx/>
              <a:buChar char="-"/>
            </a:pPr>
            <a:r>
              <a:rPr lang="sl-SI" sz="2800" dirty="0" smtClean="0">
                <a:latin typeface="Comic Sans MS" pitchFamily="66" charset="0"/>
              </a:rPr>
              <a:t> </a:t>
            </a:r>
            <a:r>
              <a:rPr lang="sl-SI" sz="2800" b="1" dirty="0" smtClean="0">
                <a:latin typeface="Comic Sans MS" pitchFamily="66" charset="0"/>
              </a:rPr>
              <a:t>ignoriranje, </a:t>
            </a:r>
          </a:p>
          <a:p>
            <a:pPr>
              <a:buFontTx/>
              <a:buChar char="-"/>
            </a:pPr>
            <a:r>
              <a:rPr lang="sl-SI" sz="2800" b="1" dirty="0" smtClean="0">
                <a:latin typeface="Comic Sans MS" pitchFamily="66" charset="0"/>
              </a:rPr>
              <a:t>izključevanje, </a:t>
            </a:r>
          </a:p>
          <a:p>
            <a:pPr>
              <a:buFontTx/>
              <a:buChar char="-"/>
            </a:pPr>
            <a:r>
              <a:rPr lang="sl-SI" sz="2800" b="1" dirty="0" smtClean="0">
                <a:latin typeface="Comic Sans MS" pitchFamily="66" charset="0"/>
              </a:rPr>
              <a:t>distanciranje,</a:t>
            </a:r>
          </a:p>
          <a:p>
            <a:pPr>
              <a:buFontTx/>
              <a:buChar char="-"/>
            </a:pPr>
            <a:r>
              <a:rPr lang="sl-SI" sz="2800" b="1" dirty="0" smtClean="0">
                <a:latin typeface="Comic Sans MS" pitchFamily="66" charset="0"/>
              </a:rPr>
              <a:t>odklanjanje, </a:t>
            </a:r>
          </a:p>
          <a:p>
            <a:pPr>
              <a:buFontTx/>
              <a:buChar char="-"/>
            </a:pPr>
            <a:r>
              <a:rPr lang="sl-SI" sz="2800" b="1" dirty="0" smtClean="0">
                <a:latin typeface="Comic Sans MS" pitchFamily="66" charset="0"/>
              </a:rPr>
              <a:t>cinizem (</a:t>
            </a:r>
            <a:r>
              <a:rPr lang="sl-SI" sz="2000" i="1" dirty="0" smtClean="0">
                <a:latin typeface="Comic Sans MS" pitchFamily="66" charset="0"/>
              </a:rPr>
              <a:t>prezirati splošno veljavne vrednote, posmehljivost</a:t>
            </a:r>
            <a:r>
              <a:rPr lang="sl-SI" sz="2800" b="1" i="1" dirty="0" smtClean="0"/>
              <a:t>)</a:t>
            </a:r>
            <a:endParaRPr lang="sl-SI" sz="2800" b="1" dirty="0" smtClean="0"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sl-SI" sz="2800" b="1" dirty="0" smtClean="0">
                <a:latin typeface="Comic Sans MS" pitchFamily="66" charset="0"/>
              </a:rPr>
              <a:t>in tihi prezir.</a:t>
            </a:r>
            <a:endParaRPr lang="sl-SI" sz="2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Glavni cilj prikrite nestrpnosti je </a:t>
            </a:r>
            <a:r>
              <a:rPr lang="sl-SI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izključevanje oziroma osamitev</a:t>
            </a:r>
            <a:r>
              <a:rPr lang="sl-SI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 posameznika ali skupine ljudi, kar lahko ima uničujoče in težke posledice za ljudi</a:t>
            </a:r>
            <a:r>
              <a:rPr lang="sl-SI" dirty="0" smtClean="0"/>
              <a:t>.</a:t>
            </a:r>
          </a:p>
          <a:p>
            <a:r>
              <a:rPr lang="sl-SI" b="1" dirty="0">
                <a:latin typeface="Comic Sans MS" pitchFamily="66" charset="0"/>
              </a:rPr>
              <a:t>Ignoriranje, izključevanje, distanciranje, odklanjanje in tihi prezir so prav tako </a:t>
            </a:r>
            <a:r>
              <a:rPr lang="sl-SI" dirty="0">
                <a:solidFill>
                  <a:srgbClr val="FF0000"/>
                </a:solidFill>
                <a:latin typeface="Comic Sans MS" pitchFamily="66" charset="0"/>
              </a:rPr>
              <a:t>kršenje človekovih pravic</a:t>
            </a:r>
            <a:r>
              <a:rPr lang="sl-SI" dirty="0" smtClean="0">
                <a:latin typeface="Comic Sans MS" pitchFamily="66" charset="0"/>
              </a:rPr>
              <a:t>.</a:t>
            </a:r>
            <a:endParaRPr lang="sl-SI" dirty="0" smtClean="0"/>
          </a:p>
          <a:p>
            <a:endParaRPr lang="sl-SI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l-SI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RAZSTAVA UČENCEV</a:t>
            </a:r>
            <a:endParaRPr lang="sl-SI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41" y="981075"/>
            <a:ext cx="6860117" cy="5145088"/>
          </a:xfrm>
        </p:spPr>
      </p:pic>
    </p:spTree>
    <p:extLst>
      <p:ext uri="{BB962C8B-B14F-4D97-AF65-F5344CB8AC3E}">
        <p14:creationId xmlns:p14="http://schemas.microsoft.com/office/powerpoint/2010/main" val="944577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242</Words>
  <Application>Microsoft Office PowerPoint</Application>
  <PresentationFormat>Diaprojekcija na zaslonu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Officeova tema</vt:lpstr>
      <vt:lpstr>MEDNARODNI DAN STRPNOSTI –  DAN ZA STRPNOST IN PRIJATELJSTVO</vt:lpstr>
      <vt:lpstr>1. člen Unescove Deklaracije o načelih strpnosti</vt:lpstr>
      <vt:lpstr>PowerPointova predstavitev</vt:lpstr>
      <vt:lpstr>PowerPointova predstavitev</vt:lpstr>
      <vt:lpstr>PowerPointova predstavitev</vt:lpstr>
      <vt:lpstr>ODKRITA NESTRPNOST</vt:lpstr>
      <vt:lpstr>PRIKRITA NESTRPNOST</vt:lpstr>
      <vt:lpstr>PowerPointova predstavitev</vt:lpstr>
      <vt:lpstr>RAZSTAVA UČENCEV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MEDNARODNI DAN STRPNOSTI –  DAN ZA STRPNOST IN PRIJATELJSTVO</dc:title>
  <dc:creator>HP</dc:creator>
  <cp:lastModifiedBy>Uporabnik</cp:lastModifiedBy>
  <cp:revision>13</cp:revision>
  <dcterms:created xsi:type="dcterms:W3CDTF">2017-11-12T17:55:54Z</dcterms:created>
  <dcterms:modified xsi:type="dcterms:W3CDTF">2017-11-27T11:31:46Z</dcterms:modified>
</cp:coreProperties>
</file>