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20"/>
  </p:notesMasterIdLst>
  <p:sldIdLst>
    <p:sldId id="284" r:id="rId3"/>
    <p:sldId id="287" r:id="rId4"/>
    <p:sldId id="285" r:id="rId5"/>
    <p:sldId id="264" r:id="rId6"/>
    <p:sldId id="266" r:id="rId7"/>
    <p:sldId id="268" r:id="rId8"/>
    <p:sldId id="270" r:id="rId9"/>
    <p:sldId id="273" r:id="rId10"/>
    <p:sldId id="274" r:id="rId11"/>
    <p:sldId id="279" r:id="rId12"/>
    <p:sldId id="275" r:id="rId13"/>
    <p:sldId id="276" r:id="rId14"/>
    <p:sldId id="278" r:id="rId15"/>
    <p:sldId id="282" r:id="rId16"/>
    <p:sldId id="280" r:id="rId17"/>
    <p:sldId id="281" r:id="rId18"/>
    <p:sldId id="28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25ABE-4A68-4149-9573-9D0804511372}" type="datetimeFigureOut">
              <a:rPr lang="sl-SI" smtClean="0"/>
              <a:t>18. 10. 2019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8E19D-5901-4719-848D-B0B6CD68ADF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45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869305-AEB2-4B4D-9AE9-CDCC37537D82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kumimoji="0" lang="sl-SI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9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Title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1751016" y="1300788"/>
            <a:ext cx="8689969" cy="2509214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1751016" y="3886200"/>
            <a:ext cx="8689969" cy="1371600"/>
          </a:xfrm>
        </p:spPr>
        <p:txBody>
          <a:bodyPr anchorCtr="1"/>
          <a:lstStyle>
            <a:lvl1pPr marL="0" indent="0" algn="ctr">
              <a:buNone/>
              <a:defRPr sz="2200">
                <a:solidFill>
                  <a:srgbClr val="7F7F7F"/>
                </a:solidFill>
              </a:defRPr>
            </a:lvl1pPr>
          </a:lstStyle>
          <a:p>
            <a:pPr lvl="0"/>
            <a:r>
              <a:rPr lang="sl-SI"/>
              <a:t>Kliknite, da uredite slog podnaslova matrice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8E0785-D411-48AA-A085-8D7C95D09586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521901-0BE1-4A71-B874-6DF06AD155F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95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913778" y="2367089"/>
            <a:ext cx="10363821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797703-FED8-475A-AE89-9B1A0AFAA713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41D331-1A25-4D96-9ACB-F65D945D383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43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8" y="828566"/>
            <a:ext cx="10351751" cy="2736817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913778" y="3657453"/>
            <a:ext cx="10351751" cy="136818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E26AF9-09AF-4A9A-AACC-B1A0341AAA6E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E70731-4E85-4A96-966A-5402E4B2549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1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913778" y="2367089"/>
            <a:ext cx="5106021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6172199" y="2367089"/>
            <a:ext cx="5105399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391BB3-F62A-4513-85BB-0F73FA5C0B31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A9D321-7D8A-4413-908C-75B4713F5F0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9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1146329" y="2371021"/>
            <a:ext cx="4873471" cy="679993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913778" y="3051014"/>
            <a:ext cx="5106021" cy="27401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3"/>
          </p:nvPr>
        </p:nvSpPr>
        <p:spPr>
          <a:xfrm>
            <a:off x="6396423" y="2371021"/>
            <a:ext cx="4881799" cy="679993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Content Placeholder 5"/>
          <p:cNvSpPr txBox="1">
            <a:spLocks noGrp="1"/>
          </p:cNvSpPr>
          <p:nvPr>
            <p:ph idx="4"/>
          </p:nvPr>
        </p:nvSpPr>
        <p:spPr>
          <a:xfrm>
            <a:off x="6172199" y="3051014"/>
            <a:ext cx="5105399" cy="27401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8AD550-F20D-4284-A7FB-1AF93D04CF6A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9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10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262A8C-5864-4698-B15A-DC6F0F04632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9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4A76D3-A367-4E94-A624-26F5D73F757B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DD6FF6-74E3-4026-ADBB-DD7A0A5E3EE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3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E88D95-C16A-4B0A-94A6-CACFD8D8B25B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4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B44D33-D1D9-4282-A3F2-1E67C8EDCD8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91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3935687" cy="2023256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5078065" y="609604"/>
            <a:ext cx="6200168" cy="5181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913778" y="2632850"/>
            <a:ext cx="3935687" cy="3158346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8C89F8-2A34-42B2-9058-2F3C2999E3B7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076C0A-D56F-40F7-90EE-D9240F0F313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1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7" y="609603"/>
            <a:ext cx="5506163" cy="2023256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672364" y="609604"/>
            <a:ext cx="4007803" cy="5181603"/>
          </a:xfrm>
          <a:ln w="82552" cap="sq">
            <a:solidFill>
              <a:srgbClr val="EAEAEA"/>
            </a:solidFill>
            <a:prstDash val="solid"/>
            <a:miter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913789" y="2632850"/>
            <a:ext cx="5506139" cy="3158346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E3210A-EAE5-48E3-B248-34740F7345B2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F586D3-A4FC-45D0-BD69-FAF446AD96A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90" y="4289377"/>
            <a:ext cx="10364431" cy="811612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1184746" y="698263"/>
            <a:ext cx="9822533" cy="3214134"/>
          </a:xfrm>
          <a:ln w="82552" cap="sq">
            <a:solidFill>
              <a:srgbClr val="EAEAEA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913778" y="5108726"/>
            <a:ext cx="10364455" cy="682471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B6FAE-2DB5-4410-AC64-595C1D7E2C50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BA66BA-81AF-4205-BB10-48FFF8B26CA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94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10364455" cy="342724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913778" y="4204823"/>
            <a:ext cx="10364455" cy="1586383"/>
          </a:xfrm>
        </p:spPr>
        <p:txBody>
          <a:bodyPr anchor="ctr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58394B-48BB-4816-BE7C-F950905B7B2B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216EED-C8CD-4C0D-BE8D-4A94B4004E4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87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1446215" y="872585"/>
            <a:ext cx="9302752" cy="272991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720645" y="3610032"/>
            <a:ext cx="8752295" cy="59478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913778" y="4372797"/>
            <a:ext cx="10364455" cy="1421050"/>
          </a:xfrm>
        </p:spPr>
        <p:txBody>
          <a:bodyPr anchor="ctr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202672-9B2A-46DE-BF94-0741962AF294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9ADB6C-16E5-4247-97D7-39A63D03A1E6}" type="slidenum">
              <a:t>‹#›</a:t>
            </a:fld>
            <a:endParaRPr lang="sl-SI"/>
          </a:p>
        </p:txBody>
      </p:sp>
      <p:sp>
        <p:nvSpPr>
          <p:cNvPr id="9" name="TextBox 10"/>
          <p:cNvSpPr txBox="1"/>
          <p:nvPr/>
        </p:nvSpPr>
        <p:spPr>
          <a:xfrm>
            <a:off x="983504" y="887855"/>
            <a:ext cx="72917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Tw Cen MT"/>
              </a:rPr>
              <a:t>“</a:t>
            </a:r>
          </a:p>
        </p:txBody>
      </p:sp>
      <p:sp>
        <p:nvSpPr>
          <p:cNvPr id="10" name="TextBox 13"/>
          <p:cNvSpPr txBox="1"/>
          <p:nvPr/>
        </p:nvSpPr>
        <p:spPr>
          <a:xfrm>
            <a:off x="10466845" y="3120016"/>
            <a:ext cx="73818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Tw Cen M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42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8" y="2138717"/>
            <a:ext cx="10364455" cy="251183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913778" y="4662333"/>
            <a:ext cx="10364455" cy="1140640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BA09C9-DA3C-4060-A1A1-D0B34650ACC6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F9AB0D-0038-4B24-B6EE-4D927AAE9E5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97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10364455" cy="1605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913778" y="2367088"/>
            <a:ext cx="3298972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75000"/>
              </a:lnSpc>
              <a:buNone/>
              <a:defRPr sz="2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913778" y="2943354"/>
            <a:ext cx="3298972" cy="2847843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4452384" y="2367088"/>
            <a:ext cx="3291523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75000"/>
              </a:lnSpc>
              <a:buNone/>
              <a:defRPr sz="2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441350" y="2943354"/>
            <a:ext cx="3303348" cy="2847843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973300" y="2367088"/>
            <a:ext cx="3304921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75000"/>
              </a:lnSpc>
              <a:buNone/>
              <a:defRPr sz="2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973300" y="2943354"/>
            <a:ext cx="3304921" cy="2847843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FEA26A-10DF-47D5-8C64-D0AD1322D291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11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12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DE5AC1-6027-413C-9A64-494DD7F5385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95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913778" y="610774"/>
            <a:ext cx="10364455" cy="16039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913778" y="4204822"/>
            <a:ext cx="3296412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75000"/>
              </a:lnSpc>
              <a:buNone/>
              <a:defRPr sz="22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913778" y="2367089"/>
            <a:ext cx="3296412" cy="1524003"/>
          </a:xfrm>
          <a:ln w="82552" cap="sq">
            <a:solidFill>
              <a:srgbClr val="EAEAEA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6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913778" y="4781078"/>
            <a:ext cx="3296412" cy="1010119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4442752" y="4204822"/>
            <a:ext cx="3301824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75000"/>
              </a:lnSpc>
              <a:buNone/>
              <a:defRPr sz="22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4441350" y="2367089"/>
            <a:ext cx="3303348" cy="1524003"/>
          </a:xfrm>
          <a:ln w="82552" cap="sq">
            <a:solidFill>
              <a:srgbClr val="EAEAEA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9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441350" y="4781078"/>
            <a:ext cx="3303348" cy="1010119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973299" y="4204822"/>
            <a:ext cx="3300679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75000"/>
              </a:lnSpc>
              <a:buNone/>
              <a:defRPr sz="22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7973300" y="2367089"/>
            <a:ext cx="3304921" cy="1524003"/>
          </a:xfrm>
          <a:ln w="82552" cap="sq">
            <a:solidFill>
              <a:srgbClr val="EAEAEA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12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973177" y="4781078"/>
            <a:ext cx="3305056" cy="1010119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638CC8-69CA-4926-8E99-63C250F7A63A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1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1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B0E05A-0C00-4680-825B-159E001B058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00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3621A2-F436-4C1D-A2DC-73EE1EBABC69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0B4DD7-7264-4B00-B647-28508CE5978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2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roplets-SD-Content-R1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1" y="609604"/>
            <a:ext cx="2553321" cy="5181603"/>
          </a:xfrm>
        </p:spPr>
        <p:txBody>
          <a:bodyPr vert="eaVert" anchorCtr="0"/>
          <a:lstStyle>
            <a:lvl1pPr algn="l"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913778" y="609604"/>
            <a:ext cx="7658721" cy="51816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FDA962-E4F4-4676-8903-2110870E1579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F9DC86-379C-4419-9800-7D57BD9E4B8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7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828800" y="2438403"/>
            <a:ext cx="8534400" cy="3047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C06FE-EB51-42FA-ADD3-7BEB7B3495B2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540AB4-515C-4D2C-A644-57E2818758E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24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3778" y="618518"/>
            <a:ext cx="10364455" cy="1596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913778" y="2367099"/>
            <a:ext cx="10364455" cy="342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678740" y="5883278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fld id="{3B5EC9E9-D359-4D1F-BB6B-434D45877C76}" type="datetime1">
              <a:rPr lang="sl-SI"/>
              <a:pPr lvl="0"/>
              <a:t>18. 10. 2019</a:t>
            </a:fld>
            <a:endParaRPr lang="sl-S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913777" y="5883278"/>
            <a:ext cx="667288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endParaRPr lang="sl-S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514015" y="5883278"/>
            <a:ext cx="76421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fld id="{F4BCC227-13AB-4F75-B274-E0B6B01E3ED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439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3600" b="0" i="0" u="none" strike="noStrike" kern="1200" cap="all" spc="0" baseline="0">
          <a:solidFill>
            <a:srgbClr val="000000"/>
          </a:solidFill>
          <a:uFillTx/>
          <a:latin typeface="Tw Cen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sl-SI" sz="2000" b="0" i="0" u="none" strike="noStrike" kern="1200" cap="all" spc="0" baseline="0">
          <a:solidFill>
            <a:srgbClr val="000000"/>
          </a:solidFill>
          <a:uFillTx/>
          <a:latin typeface="Tw Cen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sl-SI" sz="1800" b="0" i="0" u="none" strike="noStrike" kern="1200" cap="all" spc="0" baseline="0">
          <a:solidFill>
            <a:srgbClr val="000000"/>
          </a:solidFill>
          <a:uFillTx/>
          <a:latin typeface="Tw Cen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sl-SI" sz="1600" b="0" i="0" u="none" strike="noStrike" kern="1200" cap="all" spc="0" baseline="0">
          <a:solidFill>
            <a:srgbClr val="000000"/>
          </a:solidFill>
          <a:uFillTx/>
          <a:latin typeface="Tw Cen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sl-SI" sz="1400" b="0" i="0" u="none" strike="noStrike" kern="1200" cap="all" spc="0" baseline="0">
          <a:solidFill>
            <a:srgbClr val="000000"/>
          </a:solidFill>
          <a:uFillTx/>
          <a:latin typeface="Tw Cen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sl-SI" sz="1400" b="0" i="0" u="none" strike="noStrike" kern="1200" cap="all" spc="0" baseline="0">
          <a:solidFill>
            <a:srgbClr val="000000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google.com/search?q=MUZEJ+EVROPSKE+ZGODOVINE&amp;source=lnms&amp;tbm=isch&amp;sa=X&amp;ved=0ahUKEwi26K6avKblAhXFsKQKHU93AQAQ_AUIEigB&amp;biw=1920&amp;bih=937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hyperlink" Target="https://www.google.com/search?biw=1920&amp;bih=937&amp;tbm=isch&amp;sa=1&amp;ei=0wqqXbTPKY27UOHxh_gJ&amp;q=BRUSELJ+evropski+parlament&amp;oq=BRUSELJ+evropski+parlament&amp;gs_l=img.3...17383.19185..19647...0.0..0.104.787.4j4......0....1..gws-wiz-img.7BpVpkUVfjs&amp;ved=0ahUKEwj0hNKdvqblAhWNHRQKHeH4AZ8Q4dUDCAc&amp;uact=5#imgrc=lgq3v9yM330jRM: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Manneken_Pi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17517" y="1117908"/>
            <a:ext cx="8689969" cy="2509214"/>
          </a:xfrm>
        </p:spPr>
        <p:txBody>
          <a:bodyPr>
            <a:normAutofit/>
          </a:bodyPr>
          <a:lstStyle/>
          <a:p>
            <a:r>
              <a:rPr lang="sl-SI" sz="66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Ekskurzija v Bruselj</a:t>
            </a:r>
            <a:endParaRPr lang="sl-SI" sz="6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OŠ Tončke Čeč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658" y="4910240"/>
            <a:ext cx="1606770" cy="12132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478" y="5016282"/>
            <a:ext cx="1842526" cy="10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6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9" y="224442"/>
            <a:ext cx="4748203" cy="63309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839" y="980901"/>
            <a:ext cx="576121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3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 b="1" dirty="0"/>
              <a:t> </a:t>
            </a:r>
            <a:r>
              <a:rPr lang="sl-SI" sz="4400" b="1" u="sng" dirty="0"/>
              <a:t>VTISI</a:t>
            </a:r>
          </a:p>
        </p:txBody>
      </p:sp>
      <p:sp>
        <p:nvSpPr>
          <p:cNvPr id="3" name="Ograda vsebine 2"/>
          <p:cNvSpPr txBox="1">
            <a:spLocks noGrp="1"/>
          </p:cNvSpPr>
          <p:nvPr>
            <p:ph idx="1"/>
          </p:nvPr>
        </p:nvSpPr>
        <p:spPr>
          <a:xfrm>
            <a:off x="3431704" y="2204865"/>
            <a:ext cx="4752529" cy="448608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sl-SI" sz="2600" b="1" dirty="0"/>
              <a:t>BILO </a:t>
            </a:r>
            <a:r>
              <a:rPr lang="sl-SI" sz="2600" b="1" dirty="0" smtClean="0"/>
              <a:t>NAMA </a:t>
            </a:r>
            <a:r>
              <a:rPr lang="sl-SI" sz="2600" b="1" dirty="0"/>
              <a:t>JE </a:t>
            </a:r>
            <a:r>
              <a:rPr lang="sl-SI" sz="2600" b="1" dirty="0" smtClean="0"/>
              <a:t>ZANIMIVO.</a:t>
            </a:r>
            <a:endParaRPr lang="sl-SI" sz="2600" b="1" dirty="0"/>
          </a:p>
          <a:p>
            <a:pPr lvl="0">
              <a:lnSpc>
                <a:spcPct val="100000"/>
              </a:lnSpc>
            </a:pPr>
            <a:r>
              <a:rPr lang="sl-SI" sz="2600" b="1" dirty="0"/>
              <a:t>NAJBOLJ NAMA JE BILO VŠEČ, KO SMO LAHKO SAMOSTOJNO RAZISKOVALI PO </a:t>
            </a:r>
            <a:r>
              <a:rPr lang="sl-SI" sz="2600" b="1" dirty="0" smtClean="0"/>
              <a:t>PARLAMENTARIUMU.</a:t>
            </a:r>
            <a:endParaRPr lang="sl-SI" sz="2600" b="1" dirty="0"/>
          </a:p>
          <a:p>
            <a:pPr lvl="0">
              <a:lnSpc>
                <a:spcPct val="100000"/>
              </a:lnSpc>
            </a:pPr>
            <a:r>
              <a:rPr lang="sl-SI" sz="2600" b="1" dirty="0"/>
              <a:t>SUPER JE BILO TUDI,  DA SMO DOBILI NAPRAVE IN SMO LAHKO </a:t>
            </a:r>
            <a:r>
              <a:rPr lang="sl-SI" sz="2600" b="1" dirty="0" smtClean="0"/>
              <a:t>POSLUŠALI </a:t>
            </a:r>
            <a:r>
              <a:rPr lang="sl-SI" sz="2600" b="1" dirty="0"/>
              <a:t>OPIS PARLAMENTARIUMA NA </a:t>
            </a:r>
            <a:r>
              <a:rPr lang="sl-SI" sz="2600" b="1" dirty="0" smtClean="0"/>
              <a:t>SLUŠALKAH.</a:t>
            </a:r>
            <a:endParaRPr lang="sl-SI" sz="2600" b="1" dirty="0"/>
          </a:p>
          <a:p>
            <a:pPr lvl="0">
              <a:lnSpc>
                <a:spcPct val="100000"/>
              </a:lnSpc>
            </a:pPr>
            <a:endParaRPr lang="sl-SI" sz="1900" dirty="0"/>
          </a:p>
          <a:p>
            <a:pPr lvl="0">
              <a:lnSpc>
                <a:spcPct val="100000"/>
              </a:lnSpc>
            </a:pPr>
            <a:endParaRPr lang="sl-SI" sz="1900" dirty="0"/>
          </a:p>
          <a:p>
            <a:pPr lvl="0">
              <a:lnSpc>
                <a:spcPct val="100000"/>
              </a:lnSpc>
            </a:pPr>
            <a:endParaRPr lang="sl-SI" sz="1900" dirty="0"/>
          </a:p>
        </p:txBody>
      </p:sp>
      <p:pic>
        <p:nvPicPr>
          <p:cNvPr id="4" name="Picture 2" descr="D:\BELGIJA\Snapchat-1298545452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01942" y="1159931"/>
            <a:ext cx="2940220" cy="570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BELGIJA\Snapchat-1384194229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9" y="2401768"/>
            <a:ext cx="2298346" cy="445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BELGIJA\Snapchat-1729231613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4">
            <a:off x="1073152" y="-1073154"/>
            <a:ext cx="2285999" cy="443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BELGIJA\Snapchat-1659651690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02380" y="0"/>
            <a:ext cx="1499562" cy="290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11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3030016" y="323898"/>
            <a:ext cx="6400800" cy="685800"/>
          </a:xfrm>
        </p:spPr>
        <p:txBody>
          <a:bodyPr>
            <a:noAutofit/>
          </a:bodyPr>
          <a:lstStyle/>
          <a:p>
            <a:pPr lvl="0"/>
            <a:r>
              <a:rPr lang="sl-SI" sz="4400" b="1" u="sng" dirty="0" smtClean="0"/>
              <a:t>ZANIMIVOSTI - </a:t>
            </a:r>
            <a:r>
              <a:rPr lang="sl-SI" sz="4400" b="1" u="sng" dirty="0"/>
              <a:t>ATOMIUM</a:t>
            </a:r>
          </a:p>
        </p:txBody>
      </p:sp>
      <p:pic>
        <p:nvPicPr>
          <p:cNvPr id="3" name="Picture 2" descr="D:\BELGIJA\Snapchat-1425839778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732" y="859575"/>
            <a:ext cx="3093747" cy="599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4"/>
          <p:cNvSpPr txBox="1"/>
          <p:nvPr/>
        </p:nvSpPr>
        <p:spPr>
          <a:xfrm>
            <a:off x="3222470" y="1454299"/>
            <a:ext cx="6208346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b="1" dirty="0">
                <a:solidFill>
                  <a:srgbClr val="000000"/>
                </a:solidFill>
                <a:latin typeface="Tw Cen MT (Naslovi)"/>
              </a:rPr>
              <a:t>ATOMIUM JE SPOMENIK, ZNAMENITA STAVBA V BRUSLJU. ZGRADILI SO GA LETA 1958. SESTAVLJA GA DEVET JEKLENIH KROGEL, KI SO MEDSEBOJNO POVEZANE KOT 165-MILIJARDKRAT POVEČANA OSNOVNA CELICA JEKLENEGA KRISTALA. </a:t>
            </a:r>
            <a:r>
              <a:rPr lang="pl-PL" b="1" dirty="0">
                <a:solidFill>
                  <a:srgbClr val="000000"/>
                </a:solidFill>
                <a:latin typeface="Tw Cen MT (Naslovi)"/>
              </a:rPr>
              <a:t>V VRHNJI KROGLI JE RESTAVRACIJA S PANORAMSKIM RAZGLEDOM NA BRUSELJ.</a:t>
            </a:r>
            <a:endParaRPr lang="sl-SI" b="1" dirty="0">
              <a:solidFill>
                <a:srgbClr val="000000"/>
              </a:solidFill>
              <a:latin typeface="Tw Cen MT (Naslovi)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114" y="3192088"/>
            <a:ext cx="4887886" cy="366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470" y="3692791"/>
            <a:ext cx="4081644" cy="306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07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5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-147553" y="-315967"/>
            <a:ext cx="6517477" cy="2509214"/>
          </a:xfrm>
        </p:spPr>
        <p:txBody>
          <a:bodyPr>
            <a:normAutofit/>
          </a:bodyPr>
          <a:lstStyle/>
          <a:p>
            <a:pPr lvl="0"/>
            <a:r>
              <a:rPr lang="sl-SI" sz="5400" b="1" dirty="0"/>
              <a:t/>
            </a:r>
            <a:br>
              <a:rPr lang="sl-SI" sz="5400" b="1" dirty="0"/>
            </a:br>
            <a:r>
              <a:rPr lang="sl-SI" sz="5400" b="1" dirty="0" smtClean="0"/>
              <a:t>HIŠA EVROPSKE ZGODOVINE</a:t>
            </a:r>
            <a:endParaRPr lang="sl-SI" sz="5400" b="1" dirty="0"/>
          </a:p>
        </p:txBody>
      </p:sp>
      <p:sp>
        <p:nvSpPr>
          <p:cNvPr id="3" name="Podnaslov 2"/>
          <p:cNvSpPr txBox="1">
            <a:spLocks noGrp="1"/>
          </p:cNvSpPr>
          <p:nvPr>
            <p:ph type="subTitle" idx="1"/>
          </p:nvPr>
        </p:nvSpPr>
        <p:spPr>
          <a:xfrm>
            <a:off x="223238" y="2358917"/>
            <a:ext cx="5544619" cy="576062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sl-SI" sz="2800" b="1" dirty="0" smtClean="0">
                <a:solidFill>
                  <a:srgbClr val="000000"/>
                </a:solidFill>
              </a:rPr>
              <a:t>ŽAN </a:t>
            </a:r>
            <a:r>
              <a:rPr lang="sl-SI" sz="2800" b="1" dirty="0">
                <a:solidFill>
                  <a:srgbClr val="000000"/>
                </a:solidFill>
              </a:rPr>
              <a:t>in </a:t>
            </a:r>
            <a:r>
              <a:rPr lang="sl-SI" sz="2800" b="1" dirty="0" smtClean="0">
                <a:solidFill>
                  <a:srgbClr val="000000"/>
                </a:solidFill>
              </a:rPr>
              <a:t>BLAŽ, </a:t>
            </a:r>
            <a:r>
              <a:rPr lang="sl-SI" sz="2800" b="1" dirty="0">
                <a:solidFill>
                  <a:srgbClr val="000000"/>
                </a:solidFill>
              </a:rPr>
              <a:t>9. </a:t>
            </a:r>
            <a:r>
              <a:rPr lang="sl-SI" sz="2800" b="1" dirty="0" smtClean="0">
                <a:solidFill>
                  <a:srgbClr val="000000"/>
                </a:solidFill>
              </a:rPr>
              <a:t>B</a:t>
            </a:r>
            <a:endParaRPr lang="sl-SI" sz="28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://www.icom-slovenia.si/typo3temp/pics/dba97f14a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0666" y="3100650"/>
            <a:ext cx="5750032" cy="3192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9" y="3100649"/>
            <a:ext cx="4758999" cy="317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89" y="182880"/>
            <a:ext cx="3890359" cy="291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/>
          <p:cNvSpPr txBox="1"/>
          <p:nvPr/>
        </p:nvSpPr>
        <p:spPr>
          <a:xfrm>
            <a:off x="6242858" y="6350169"/>
            <a:ext cx="58770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 smtClean="0"/>
              <a:t>Vir: </a:t>
            </a:r>
            <a:r>
              <a:rPr lang="sl-SI" sz="900" dirty="0">
                <a:hlinkClick r:id="rId5"/>
              </a:rPr>
              <a:t>https://www.google.com/search?q=MUZEJ+EVROPSKE+ZGODOVINE&amp;source=lnms&amp;tbm=isch&amp;sa=X&amp;ved=0ahUKEwi26K6avKblAhXFsKQKHU93AQAQ_AUIEigB&amp;biw=1920&amp;bih=937</a:t>
            </a:r>
            <a:endParaRPr lang="sl-SI" sz="900" dirty="0"/>
          </a:p>
        </p:txBody>
      </p:sp>
    </p:spTree>
    <p:extLst>
      <p:ext uri="{BB962C8B-B14F-4D97-AF65-F5344CB8AC3E}">
        <p14:creationId xmlns:p14="http://schemas.microsoft.com/office/powerpoint/2010/main" val="75296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400" b="1" u="sng" dirty="0" smtClean="0"/>
              <a:t>HIŠA EVROPSKE ZGODOVINE</a:t>
            </a:r>
            <a:endParaRPr lang="sl-SI" sz="4400" b="1" u="sng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13778" y="2034580"/>
            <a:ext cx="10363821" cy="4050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Ko smo bili v Bruslju, smo si </a:t>
            </a:r>
            <a:r>
              <a:rPr lang="sl-SI" dirty="0" smtClean="0"/>
              <a:t>ogledali </a:t>
            </a:r>
            <a:r>
              <a:rPr lang="sl-SI" dirty="0"/>
              <a:t>muzej zgodovine </a:t>
            </a:r>
            <a:r>
              <a:rPr lang="sl-SI" dirty="0" smtClean="0"/>
              <a:t>Evrope. </a:t>
            </a:r>
            <a:r>
              <a:rPr lang="sl-SI" dirty="0"/>
              <a:t>Ob vstopu smo morali skozi varnostne naprave, kjer obiskovalce preverijo, da ne prinašajo v stavbo nevarnih predmetov. Po varnostnem pregledu nas je POSPREMILA PRIJAZNA VODIČKA, ki nam je razkazala muzej in povedala precej zanimivih stvari o njem. V muzeju smo videli veliko slik, starih zemljevidov in video projekciji o zgodovini Evrope. Izvedeli smo, od kje IZVIRA ime Evropa in PRECEJ INFORMACIJ o svetovih vojnah.</a:t>
            </a:r>
            <a:br>
              <a:rPr lang="sl-SI" dirty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06">
            <a:off x="4143215" y="4593274"/>
            <a:ext cx="290804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740455" y="851275"/>
            <a:ext cx="10364455" cy="1596176"/>
          </a:xfrm>
        </p:spPr>
        <p:txBody>
          <a:bodyPr>
            <a:normAutofit/>
          </a:bodyPr>
          <a:lstStyle/>
          <a:p>
            <a:r>
              <a:rPr lang="sl-SI" sz="4400" b="1" u="sng" dirty="0" smtClean="0"/>
              <a:t>IZVOR imena Evropa</a:t>
            </a:r>
            <a:endParaRPr lang="sl-SI" sz="4400" b="1" u="sng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13778" y="2367089"/>
            <a:ext cx="7507015" cy="342410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Evropa </a:t>
            </a:r>
            <a:r>
              <a:rPr lang="sl-SI" dirty="0"/>
              <a:t>je bilo ime dekletu, V KATEREGA se je zaljubil bog Zevs. Da bi se dekletu lahko približal, se je spremenil v bika, dekle ugrabil, jo nesel prek morja IN JO pustil na otoku Kreta. Nato se je spremenil v prikupnega mladeniča in rekoč, da je vladar na Kreti, Evropi obljubil varstvo, če ga osreči s tem, da bo njegova. </a:t>
            </a:r>
            <a:r>
              <a:rPr lang="sl-SI" dirty="0" smtClean="0"/>
              <a:t>dekle </a:t>
            </a:r>
            <a:r>
              <a:rPr lang="sl-SI" dirty="0"/>
              <a:t>se je mladeniču vdalo. Naslednje </a:t>
            </a:r>
            <a:r>
              <a:rPr lang="sl-SI" dirty="0" smtClean="0"/>
              <a:t>jutro, </a:t>
            </a:r>
            <a:r>
              <a:rPr lang="sl-SI" dirty="0"/>
              <a:t>se ji je prikazala Afrodita in ji pojasnila, da jo je ugrabil Zevs in da se bo tuji del sveta, na katerem je pristala, </a:t>
            </a:r>
            <a:r>
              <a:rPr lang="sl-SI" dirty="0" smtClean="0"/>
              <a:t>odslej imenoval</a:t>
            </a:r>
            <a:r>
              <a:rPr lang="sl-SI" dirty="0"/>
              <a:t> Evropa.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852" y="2214694"/>
            <a:ext cx="2641023" cy="36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400" b="1" u="sng" dirty="0"/>
              <a:t>MI V EVROPSKEM </a:t>
            </a:r>
            <a:r>
              <a:rPr lang="sl-SI" sz="4400" b="1" u="sng" dirty="0" smtClean="0"/>
              <a:t>PARLAMENTU</a:t>
            </a:r>
            <a:endParaRPr lang="sl-SI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87" y="1986741"/>
            <a:ext cx="4775361" cy="358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225" y="2398024"/>
            <a:ext cx="5818909" cy="43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4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-906873" y="381389"/>
            <a:ext cx="7773341" cy="1596176"/>
          </a:xfrm>
        </p:spPr>
        <p:txBody>
          <a:bodyPr/>
          <a:lstStyle/>
          <a:p>
            <a:pPr lvl="0"/>
            <a:r>
              <a:rPr lang="sl-SI" sz="4000" b="1" u="sng" dirty="0"/>
              <a:t>Doživetja v Bruslju</a:t>
            </a:r>
          </a:p>
        </p:txBody>
      </p:sp>
      <p:sp>
        <p:nvSpPr>
          <p:cNvPr id="3" name="Ograda vsebine 2"/>
          <p:cNvSpPr txBox="1">
            <a:spLocks noGrp="1"/>
          </p:cNvSpPr>
          <p:nvPr>
            <p:ph idx="1"/>
          </p:nvPr>
        </p:nvSpPr>
        <p:spPr>
          <a:xfrm>
            <a:off x="0" y="1723870"/>
            <a:ext cx="6866468" cy="5134130"/>
          </a:xfrm>
        </p:spPr>
        <p:txBody>
          <a:bodyPr>
            <a:normAutofit/>
          </a:bodyPr>
          <a:lstStyle/>
          <a:p>
            <a:pPr lvl="0"/>
            <a:r>
              <a:rPr lang="sl-SI" sz="1700" b="1" dirty="0" smtClean="0"/>
              <a:t>V </a:t>
            </a:r>
            <a:r>
              <a:rPr lang="sl-SI" sz="1700" b="1" dirty="0" err="1" smtClean="0"/>
              <a:t>bruselj</a:t>
            </a:r>
            <a:r>
              <a:rPr lang="sl-SI" sz="1700" b="1" dirty="0" smtClean="0"/>
              <a:t> smo Prispeli ob 9. uri zjutraj.</a:t>
            </a:r>
            <a:endParaRPr lang="sl-SI" sz="1700" b="1" dirty="0"/>
          </a:p>
          <a:p>
            <a:pPr lvl="0"/>
            <a:r>
              <a:rPr lang="sl-SI" sz="1700" b="1" dirty="0"/>
              <a:t>Najprej smo obiskali </a:t>
            </a:r>
            <a:r>
              <a:rPr lang="sl-SI" sz="1700" b="1" dirty="0" smtClean="0"/>
              <a:t>parlament.</a:t>
            </a:r>
            <a:endParaRPr lang="sl-SI" sz="1700" b="1" dirty="0"/>
          </a:p>
          <a:p>
            <a:pPr lvl="0"/>
            <a:r>
              <a:rPr lang="sl-SI" sz="1700" b="1" dirty="0" smtClean="0"/>
              <a:t>Potem </a:t>
            </a:r>
            <a:r>
              <a:rPr lang="sl-SI" sz="1700" b="1" dirty="0"/>
              <a:t>smo odšli na </a:t>
            </a:r>
            <a:r>
              <a:rPr lang="sl-SI" sz="1700" b="1" dirty="0" smtClean="0"/>
              <a:t>kosilo.</a:t>
            </a:r>
            <a:endParaRPr lang="sl-SI" sz="1700" b="1" dirty="0"/>
          </a:p>
          <a:p>
            <a:pPr marL="285750" indent="-285750"/>
            <a:r>
              <a:rPr lang="sl-SI" sz="1700" b="1" dirty="0" smtClean="0"/>
              <a:t>Po kosilu smo si ogledali hišo evropske zgodovine. Vodička nam je v angleškem jeziku predstavila pomembne dogodke, ki so zaznamovali ozemlje </a:t>
            </a:r>
            <a:r>
              <a:rPr lang="sl-SI" sz="1700" b="1" dirty="0" err="1" smtClean="0"/>
              <a:t>evrope</a:t>
            </a:r>
            <a:r>
              <a:rPr lang="sl-SI" sz="1700" b="1" dirty="0" smtClean="0"/>
              <a:t>.</a:t>
            </a:r>
            <a:endParaRPr lang="sl-SI" sz="1700" b="1" dirty="0"/>
          </a:p>
          <a:p>
            <a:pPr marL="285750" indent="-285750"/>
            <a:r>
              <a:rPr lang="sl-SI" sz="1700" b="1" dirty="0" smtClean="0"/>
              <a:t>Polni novega znanja smo se odpravili v hotel </a:t>
            </a:r>
            <a:r>
              <a:rPr lang="sl-SI" sz="1700" b="1" dirty="0"/>
              <a:t>in </a:t>
            </a:r>
            <a:r>
              <a:rPr lang="sl-SI" sz="1700" b="1" dirty="0" smtClean="0"/>
              <a:t>odložili prtljago.</a:t>
            </a:r>
            <a:endParaRPr lang="sl-SI" sz="1700" b="1" dirty="0"/>
          </a:p>
          <a:p>
            <a:pPr marL="285750" indent="-285750"/>
            <a:r>
              <a:rPr lang="sl-SI" sz="1700" b="1" dirty="0" smtClean="0"/>
              <a:t>Kljub napornemu dnevu smo imeli še veliko energije za večerno raziskovanje mesta. </a:t>
            </a:r>
          </a:p>
          <a:p>
            <a:pPr marL="285750" indent="-285750"/>
            <a:r>
              <a:rPr lang="sl-SI" sz="1700" b="1" dirty="0" smtClean="0"/>
              <a:t>Naslednji </a:t>
            </a:r>
            <a:r>
              <a:rPr lang="sl-SI" sz="1700" b="1" dirty="0"/>
              <a:t>dan smo odšli v </a:t>
            </a:r>
            <a:r>
              <a:rPr lang="sl-SI" sz="1700" b="1" dirty="0" err="1"/>
              <a:t>parlamentarium</a:t>
            </a:r>
            <a:r>
              <a:rPr lang="sl-SI" sz="1700" b="1" dirty="0"/>
              <a:t> in se potem ob </a:t>
            </a:r>
            <a:r>
              <a:rPr lang="sl-SI" sz="1700" b="1" dirty="0" smtClean="0"/>
              <a:t>15. uri odpravili </a:t>
            </a:r>
            <a:r>
              <a:rPr lang="sl-SI" sz="1700" b="1" dirty="0"/>
              <a:t>do avtobusa in nazaj </a:t>
            </a:r>
            <a:r>
              <a:rPr lang="sl-SI" sz="1700" b="1" dirty="0" smtClean="0"/>
              <a:t>domov.</a:t>
            </a:r>
            <a:endParaRPr lang="sl-SI" sz="1700" b="1" dirty="0"/>
          </a:p>
          <a:p>
            <a:pPr marL="285750" indent="-285750"/>
            <a:r>
              <a:rPr lang="sl-SI" sz="1700" b="1" dirty="0"/>
              <a:t>Domov smo </a:t>
            </a:r>
            <a:r>
              <a:rPr lang="sl-SI" sz="1700" b="1" dirty="0" smtClean="0"/>
              <a:t>prispeli v nedeljo ob 6-ih zjutraj.</a:t>
            </a:r>
            <a:endParaRPr lang="sl-SI" sz="17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85" y="4131733"/>
            <a:ext cx="5660416" cy="272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599" y="0"/>
            <a:ext cx="4058033" cy="287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49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82828" y="-315966"/>
            <a:ext cx="6517477" cy="2509214"/>
          </a:xfrm>
        </p:spPr>
        <p:txBody>
          <a:bodyPr>
            <a:normAutofit/>
          </a:bodyPr>
          <a:lstStyle/>
          <a:p>
            <a:pPr lvl="0"/>
            <a:r>
              <a:rPr lang="sl-SI" sz="5400" b="1" dirty="0"/>
              <a:t/>
            </a:r>
            <a:br>
              <a:rPr lang="sl-SI" sz="5400" b="1" dirty="0"/>
            </a:br>
            <a:r>
              <a:rPr lang="sl-SI" sz="5400" b="1" dirty="0" smtClean="0">
                <a:latin typeface="Tw Cen MT" panose="020B0602020104020603" pitchFamily="34" charset="-18"/>
              </a:rPr>
              <a:t>EVROPSKI</a:t>
            </a:r>
            <a:r>
              <a:rPr lang="sl-SI" sz="5400" b="1" dirty="0" smtClean="0"/>
              <a:t> PARLAMENT</a:t>
            </a:r>
            <a:endParaRPr lang="sl-SI" sz="5400" b="1" dirty="0"/>
          </a:p>
        </p:txBody>
      </p:sp>
      <p:sp>
        <p:nvSpPr>
          <p:cNvPr id="3" name="Podnaslov 2"/>
          <p:cNvSpPr txBox="1">
            <a:spLocks noGrp="1"/>
          </p:cNvSpPr>
          <p:nvPr>
            <p:ph type="subTitle" idx="1"/>
          </p:nvPr>
        </p:nvSpPr>
        <p:spPr>
          <a:xfrm>
            <a:off x="565674" y="2193248"/>
            <a:ext cx="5544619" cy="576062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it-IT" sz="2800" b="1" dirty="0">
                <a:solidFill>
                  <a:srgbClr val="000000"/>
                </a:solidFill>
              </a:rPr>
              <a:t>MAŠA IN SIMONA,  9. A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363" y="2769310"/>
            <a:ext cx="5659392" cy="376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444" y="210029"/>
            <a:ext cx="4549832" cy="255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jeZBesedilom 10"/>
          <p:cNvSpPr txBox="1"/>
          <p:nvPr/>
        </p:nvSpPr>
        <p:spPr>
          <a:xfrm>
            <a:off x="3516284" y="6442502"/>
            <a:ext cx="8494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00" dirty="0" smtClean="0"/>
              <a:t>Vir: </a:t>
            </a:r>
            <a:r>
              <a:rPr lang="sl-SI" sz="700" dirty="0" smtClean="0">
                <a:hlinkClick r:id="rId4"/>
              </a:rPr>
              <a:t>https</a:t>
            </a:r>
            <a:r>
              <a:rPr lang="sl-SI" sz="700" dirty="0">
                <a:hlinkClick r:id="rId4"/>
              </a:rPr>
              <a:t>://www.google.com/search?biw=1920&amp;bih=937&amp;tbm=isch&amp;sa=1&amp;ei=0wqqXbTPKY27UOHxh_gJ&amp;q=BRUSELJ+evropski+parlament&amp;oq=BRUSELJ+evropski+parlament&amp;gs_l=img.3...17383.19185..19647...0.0..0.104.787.4j4......0....1..gws-wiz-img.7BpVpkUVfjs&amp;ved=0ahUKEwj0hNKdvqblAhWNHRQKHeH4AZ8Q4dUDCAc&amp;uact=5#imgrc=lgq3v9yM330jRM:</a:t>
            </a:r>
            <a:endParaRPr lang="sl-SI" sz="700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91" y="3139448"/>
            <a:ext cx="5557383" cy="312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244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400" b="1" u="sng" dirty="0" smtClean="0">
                <a:latin typeface="Tw Cen MT" panose="020B0602020104020603" pitchFamily="34" charset="-18"/>
              </a:rPr>
              <a:t>Kaj je parlament?</a:t>
            </a:r>
            <a:endParaRPr lang="sl-SI" sz="4400" b="1" u="sng" dirty="0">
              <a:latin typeface="Tw Cen MT" panose="020B0602020104020603" pitchFamily="34" charset="-18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84559" y="2045824"/>
            <a:ext cx="9905999" cy="3541714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sl-SI" sz="2000" dirty="0" smtClean="0">
                <a:latin typeface="Arial" panose="020B0604020202020204" pitchFamily="34" charset="0"/>
              </a:rPr>
              <a:t>Evropski </a:t>
            </a:r>
            <a:r>
              <a:rPr lang="sl-SI" sz="2000" dirty="0">
                <a:latin typeface="Arial" panose="020B0604020202020204" pitchFamily="34" charset="0"/>
              </a:rPr>
              <a:t>parlament je zakonodajno telo Evropske unije. Njegove poslance izvolijo volivci EU na neposrednih volitvah vsakih 5 let. Zadnje volitve so bile maja 2019.</a:t>
            </a:r>
            <a:endParaRPr lang="sl-SI" sz="2000" dirty="0"/>
          </a:p>
        </p:txBody>
      </p:sp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252" y="3476382"/>
            <a:ext cx="4306214" cy="2691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03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0902" y="755678"/>
            <a:ext cx="10103085" cy="1478570"/>
          </a:xfrm>
        </p:spPr>
        <p:txBody>
          <a:bodyPr>
            <a:noAutofit/>
          </a:bodyPr>
          <a:lstStyle/>
          <a:p>
            <a:r>
              <a:rPr lang="sl-SI" sz="4400" b="1" u="sng" dirty="0" smtClean="0">
                <a:latin typeface="Tw Cen MT" panose="020B0602020104020603" pitchFamily="34" charset="-18"/>
              </a:rPr>
              <a:t>MANNEKEN PIS (deček, ki lula)</a:t>
            </a:r>
            <a:endParaRPr lang="sl-SI" sz="4400" b="1" u="sng" dirty="0">
              <a:latin typeface="Tw Cen MT" panose="020B0602020104020603" pitchFamily="34" charset="-18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80902" y="1985141"/>
            <a:ext cx="7439891" cy="449878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sl-SI" sz="2400" dirty="0" err="1"/>
              <a:t>Manneken</a:t>
            </a:r>
            <a:r>
              <a:rPr lang="sl-SI" sz="2400" dirty="0"/>
              <a:t> Pis (</a:t>
            </a:r>
            <a:r>
              <a:rPr lang="sl-SI" sz="2400" dirty="0" smtClean="0"/>
              <a:t>nizozemsko = </a:t>
            </a:r>
            <a:r>
              <a:rPr lang="sl-SI" sz="2400" dirty="0"/>
              <a:t>deček, ki lula) je znamenita majhna bronasta skulptura (61 cm) v Bruslju, ki prikazuje golega dečka, ki lula v vodnjak. Zasnoval ga je </a:t>
            </a:r>
            <a:r>
              <a:rPr lang="sl-SI" sz="2400" dirty="0" err="1"/>
              <a:t>Hiëronymus</a:t>
            </a:r>
            <a:r>
              <a:rPr lang="sl-SI" sz="2400" dirty="0"/>
              <a:t> </a:t>
            </a:r>
            <a:r>
              <a:rPr lang="sl-SI" sz="2400" dirty="0" err="1" smtClean="0"/>
              <a:t>Duquesnoy</a:t>
            </a:r>
            <a:r>
              <a:rPr lang="sl-SI" sz="2400" dirty="0" smtClean="0"/>
              <a:t>, st. </a:t>
            </a:r>
            <a:r>
              <a:rPr lang="sl-SI" sz="2400" dirty="0"/>
              <a:t>in je bil narejen leta 1618 ali 1619. Trenutni kip je iz leta 1965. </a:t>
            </a:r>
            <a:r>
              <a:rPr lang="sl-SI" sz="2400" dirty="0" err="1"/>
              <a:t>Manneken</a:t>
            </a:r>
            <a:r>
              <a:rPr lang="sl-SI" sz="2400" dirty="0"/>
              <a:t> Pis je zelo znan simbol Bruseljčanov. Upodablja njihov smisel za </a:t>
            </a:r>
            <a:r>
              <a:rPr lang="sl-SI" sz="2400" dirty="0" smtClean="0"/>
              <a:t>humor </a:t>
            </a:r>
            <a:r>
              <a:rPr lang="sl-SI" sz="2400" dirty="0"/>
              <a:t>in njihovo neodvisnost misli.</a:t>
            </a:r>
          </a:p>
          <a:p>
            <a:endParaRPr lang="sl-SI" dirty="0" smtClean="0"/>
          </a:p>
          <a:p>
            <a:pPr marL="2743200" lvl="6" indent="0">
              <a:buNone/>
            </a:pPr>
            <a:r>
              <a:rPr lang="sl-SI" dirty="0"/>
              <a:t>	</a:t>
            </a:r>
            <a:r>
              <a:rPr lang="sl-SI" dirty="0" smtClean="0"/>
              <a:t>	</a:t>
            </a:r>
            <a:r>
              <a:rPr lang="sl-SI" dirty="0" smtClean="0"/>
              <a:t>		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157" y="2064171"/>
            <a:ext cx="2725148" cy="362743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8607157" y="6268483"/>
            <a:ext cx="4463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/>
              <a:t>VIR: </a:t>
            </a:r>
            <a:r>
              <a:rPr lang="sl-SI" sz="1050" dirty="0">
                <a:hlinkClick r:id="rId3"/>
              </a:rPr>
              <a:t>https://sl.wikipedia.org/wiki/Manneken_Pis</a:t>
            </a:r>
            <a:endParaRPr lang="sl-SI" sz="1050" dirty="0"/>
          </a:p>
          <a:p>
            <a:endParaRPr lang="sl-SI" sz="1050" dirty="0"/>
          </a:p>
        </p:txBody>
      </p:sp>
    </p:spTree>
    <p:extLst>
      <p:ext uri="{BB962C8B-B14F-4D97-AF65-F5344CB8AC3E}">
        <p14:creationId xmlns:p14="http://schemas.microsoft.com/office/powerpoint/2010/main" val="390732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7197" y="618518"/>
            <a:ext cx="10364455" cy="1596176"/>
          </a:xfrm>
        </p:spPr>
        <p:txBody>
          <a:bodyPr>
            <a:normAutofit/>
          </a:bodyPr>
          <a:lstStyle/>
          <a:p>
            <a:r>
              <a:rPr lang="sl-SI" sz="4400" b="1" u="sng" dirty="0" smtClean="0">
                <a:latin typeface="Tw Cen MT" panose="020B0602020104020603" pitchFamily="34" charset="-18"/>
              </a:rPr>
              <a:t>VTISI</a:t>
            </a:r>
            <a:endParaRPr lang="sl-SI" sz="4400" b="1" u="sng" dirty="0">
              <a:latin typeface="Tw Cen MT" panose="020B0602020104020603" pitchFamily="34" charset="-18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67429" y="2135603"/>
            <a:ext cx="9905999" cy="3541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800" dirty="0" smtClean="0"/>
              <a:t>Najbolj nama je bil všeč </a:t>
            </a:r>
            <a:r>
              <a:rPr lang="sl-SI" sz="2800" dirty="0" err="1"/>
              <a:t>P</a:t>
            </a:r>
            <a:r>
              <a:rPr lang="sl-SI" sz="2800" dirty="0" err="1" smtClean="0"/>
              <a:t>arlamentarium</a:t>
            </a:r>
            <a:r>
              <a:rPr lang="sl-SI" sz="2800" dirty="0" smtClean="0"/>
              <a:t> oziroma virtualni muzej. Predstavitev parlamenta se nama je zdela zelo zanimiva in poučna. Hrana je bila v redu, sploh pa so nama bili všeč belgijski vaflji. Hotel, v katerem smo prenočili, je bil lepo urejen. Stvari so bile sicer zelo drage. Muzej, v katerem so predavali zgodovino Evropske Unije, je bil prav tako zelo poučen in zanimiv. </a:t>
            </a:r>
          </a:p>
        </p:txBody>
      </p:sp>
    </p:spTree>
    <p:extLst>
      <p:ext uri="{BB962C8B-B14F-4D97-AF65-F5344CB8AC3E}">
        <p14:creationId xmlns:p14="http://schemas.microsoft.com/office/powerpoint/2010/main" val="283610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559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9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-298554" y="-508067"/>
            <a:ext cx="6517477" cy="2509214"/>
          </a:xfrm>
        </p:spPr>
        <p:txBody>
          <a:bodyPr/>
          <a:lstStyle/>
          <a:p>
            <a:pPr lvl="0"/>
            <a:r>
              <a:rPr lang="sl-SI" b="1" dirty="0"/>
              <a:t/>
            </a:r>
            <a:br>
              <a:rPr lang="sl-SI" b="1" dirty="0"/>
            </a:br>
            <a:r>
              <a:rPr lang="sl-SI" sz="5400" b="1" dirty="0"/>
              <a:t>PARLAMENTARIUM</a:t>
            </a:r>
            <a:endParaRPr lang="sl-SI" b="1" dirty="0"/>
          </a:p>
        </p:txBody>
      </p:sp>
      <p:sp>
        <p:nvSpPr>
          <p:cNvPr id="3" name="Podnaslov 2"/>
          <p:cNvSpPr txBox="1">
            <a:spLocks noGrp="1"/>
          </p:cNvSpPr>
          <p:nvPr>
            <p:ph type="subTitle" idx="1"/>
          </p:nvPr>
        </p:nvSpPr>
        <p:spPr>
          <a:xfrm>
            <a:off x="0" y="2060245"/>
            <a:ext cx="5544619" cy="576062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sl-SI" sz="2800" b="1" dirty="0" err="1" smtClean="0">
                <a:solidFill>
                  <a:srgbClr val="000000"/>
                </a:solidFill>
              </a:rPr>
              <a:t>Amra</a:t>
            </a:r>
            <a:r>
              <a:rPr lang="sl-SI" sz="2800" b="1" dirty="0" smtClean="0">
                <a:solidFill>
                  <a:srgbClr val="000000"/>
                </a:solidFill>
              </a:rPr>
              <a:t>, 9. B </a:t>
            </a:r>
            <a:r>
              <a:rPr lang="sl-SI" sz="2800" b="1" dirty="0">
                <a:solidFill>
                  <a:srgbClr val="000000"/>
                </a:solidFill>
              </a:rPr>
              <a:t>in </a:t>
            </a:r>
            <a:r>
              <a:rPr lang="sl-SI" sz="2800" b="1" dirty="0" err="1">
                <a:solidFill>
                  <a:srgbClr val="000000"/>
                </a:solidFill>
              </a:rPr>
              <a:t>Aida</a:t>
            </a:r>
            <a:r>
              <a:rPr lang="sl-SI" sz="2800" b="1" dirty="0">
                <a:solidFill>
                  <a:srgbClr val="000000"/>
                </a:solidFill>
              </a:rPr>
              <a:t>, 9. 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3481" y="3187170"/>
            <a:ext cx="4888519" cy="367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1411"/>
            <a:ext cx="5195455" cy="3896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156" y="0"/>
            <a:ext cx="4186844" cy="313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930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1970741" y="1275217"/>
            <a:ext cx="6944813" cy="685800"/>
          </a:xfrm>
        </p:spPr>
        <p:txBody>
          <a:bodyPr>
            <a:normAutofit/>
          </a:bodyPr>
          <a:lstStyle/>
          <a:p>
            <a:pPr lvl="0"/>
            <a:r>
              <a:rPr lang="sl-SI" sz="4000" b="1" u="sng" dirty="0"/>
              <a:t>KAJ JE PARLAMENTARIUM?</a:t>
            </a:r>
          </a:p>
        </p:txBody>
      </p:sp>
      <p:sp>
        <p:nvSpPr>
          <p:cNvPr id="3" name="Ograda vsebine 2"/>
          <p:cNvSpPr txBox="1">
            <a:spLocks noGrp="1"/>
          </p:cNvSpPr>
          <p:nvPr>
            <p:ph idx="1"/>
          </p:nvPr>
        </p:nvSpPr>
        <p:spPr>
          <a:xfrm>
            <a:off x="1737058" y="1925344"/>
            <a:ext cx="8972988" cy="351088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sl-SI" sz="1600" b="1" dirty="0"/>
              <a:t>Obiskovalci se z multimedijskim vodnikom podajo v osrčje Evropskega parlamenta in tam izvedo, kako se je razvilo evropsko sodelovanje, kako deluje Evropski parlament in kako se njegovi poslanci spoprijemajo z izzivi današnjega časa.</a:t>
            </a:r>
          </a:p>
          <a:p>
            <a:pPr>
              <a:spcBef>
                <a:spcPts val="300"/>
              </a:spcBef>
            </a:pPr>
            <a:endParaRPr lang="sl-SI" sz="1600" b="1" dirty="0"/>
          </a:p>
          <a:p>
            <a:pPr>
              <a:spcBef>
                <a:spcPts val="300"/>
              </a:spcBef>
            </a:pPr>
            <a:r>
              <a:rPr lang="sl-SI" sz="1600" b="1" dirty="0"/>
              <a:t>To izkušnjo lahko doživite v katerem koli od 24 uradnih jezikov Evropske unije. Center za obiskovalce je odprt vse dni v tednu, vstop pa je brezplačen. V celoti je dostopen tudi za invalidne obiskovalce. Obiskovalci si v 90 minutah samostojno ogledajo </a:t>
            </a:r>
            <a:r>
              <a:rPr lang="sl-SI" sz="1600" b="1" dirty="0" err="1"/>
              <a:t>parlamentarium</a:t>
            </a:r>
            <a:r>
              <a:rPr lang="sl-SI" sz="1600" b="1" dirty="0"/>
              <a:t>.</a:t>
            </a:r>
          </a:p>
        </p:txBody>
      </p:sp>
      <p:pic>
        <p:nvPicPr>
          <p:cNvPr id="4" name="Picture 2" descr="D:\BELGIJA\Snapchat-1469024329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" y="-9884"/>
            <a:ext cx="1835009" cy="257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BELGIJA\Snapchat-210163071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4">
            <a:off x="8148810" y="2814807"/>
            <a:ext cx="2751508" cy="533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BELGIJA\Snapchat-570740709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13">
            <a:off x="1177422" y="3172476"/>
            <a:ext cx="2508099" cy="486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BELGIJA\Snapchat-683448017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13">
            <a:off x="9535481" y="-840259"/>
            <a:ext cx="1807840" cy="350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57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1_Kapljic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146</TotalTime>
  <Words>559</Words>
  <Application>Microsoft Office PowerPoint</Application>
  <PresentationFormat>Širokozaslonsko</PresentationFormat>
  <Paragraphs>45</Paragraphs>
  <Slides>17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17</vt:i4>
      </vt:variant>
    </vt:vector>
  </HeadingPairs>
  <TitlesOfParts>
    <vt:vector size="24" baseType="lpstr">
      <vt:lpstr>Arial</vt:lpstr>
      <vt:lpstr>Calibri</vt:lpstr>
      <vt:lpstr>Segoe UI Black</vt:lpstr>
      <vt:lpstr>Tw Cen MT</vt:lpstr>
      <vt:lpstr>Tw Cen MT (Naslovi)</vt:lpstr>
      <vt:lpstr>Kapljica</vt:lpstr>
      <vt:lpstr>1_Kapljica</vt:lpstr>
      <vt:lpstr>Ekskurzija v Bruselj</vt:lpstr>
      <vt:lpstr>Doživetja v Bruslju</vt:lpstr>
      <vt:lpstr> EVROPSKI PARLAMENT</vt:lpstr>
      <vt:lpstr>Kaj je parlament?</vt:lpstr>
      <vt:lpstr>MANNEKEN PIS (deček, ki lula)</vt:lpstr>
      <vt:lpstr>VTISI</vt:lpstr>
      <vt:lpstr>PowerPointova predstavitev</vt:lpstr>
      <vt:lpstr> PARLAMENTARIUM</vt:lpstr>
      <vt:lpstr>KAJ JE PARLAMENTARIUM?</vt:lpstr>
      <vt:lpstr>PowerPointova predstavitev</vt:lpstr>
      <vt:lpstr> VTISI</vt:lpstr>
      <vt:lpstr>ZANIMIVOSTI - ATOMIUM</vt:lpstr>
      <vt:lpstr>PowerPointova predstavitev</vt:lpstr>
      <vt:lpstr> HIŠA EVROPSKE ZGODOVINE</vt:lpstr>
      <vt:lpstr>HIŠA EVROPSKE ZGODOVINE</vt:lpstr>
      <vt:lpstr>IZVOR imena Evropa</vt:lpstr>
      <vt:lpstr>MI V EVROPSKEM PARLAMENTU</vt:lpstr>
    </vt:vector>
  </TitlesOfParts>
  <Company>Arnes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BELGIJA PARLAMENTARIUM</dc:title>
  <dc:creator>Učenec</dc:creator>
  <cp:lastModifiedBy>iztok</cp:lastModifiedBy>
  <cp:revision>23</cp:revision>
  <dcterms:created xsi:type="dcterms:W3CDTF">2019-10-17T07:38:06Z</dcterms:created>
  <dcterms:modified xsi:type="dcterms:W3CDTF">2019-10-18T19:55:29Z</dcterms:modified>
</cp:coreProperties>
</file>