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92" d="100"/>
          <a:sy n="92" d="100"/>
        </p:scale>
        <p:origin x="49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 smtClean="0"/>
              <a:t>Kliknite, da uredite slog podnaslova matrice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1A301-CF44-460E-859B-D552B6BD5E58}" type="datetimeFigureOut">
              <a:rPr lang="sl-SI" smtClean="0"/>
              <a:t>27.11.2020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786A4-4D89-42D0-A073-B4D15F840F5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6080915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1A301-CF44-460E-859B-D552B6BD5E58}" type="datetimeFigureOut">
              <a:rPr lang="sl-SI" smtClean="0"/>
              <a:t>27.11.2020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786A4-4D89-42D0-A073-B4D15F840F5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7870645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1A301-CF44-460E-859B-D552B6BD5E58}" type="datetimeFigureOut">
              <a:rPr lang="sl-SI" smtClean="0"/>
              <a:t>27.11.2020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786A4-4D89-42D0-A073-B4D15F840F5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7291006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1A301-CF44-460E-859B-D552B6BD5E58}" type="datetimeFigureOut">
              <a:rPr lang="sl-SI" smtClean="0"/>
              <a:t>27.11.2020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786A4-4D89-42D0-A073-B4D15F840F5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0040856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1A301-CF44-460E-859B-D552B6BD5E58}" type="datetimeFigureOut">
              <a:rPr lang="sl-SI" smtClean="0"/>
              <a:t>27.11.2020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786A4-4D89-42D0-A073-B4D15F840F5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8503715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1A301-CF44-460E-859B-D552B6BD5E58}" type="datetimeFigureOut">
              <a:rPr lang="sl-SI" smtClean="0"/>
              <a:t>27.11.2020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786A4-4D89-42D0-A073-B4D15F840F5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4218468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besedil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značba mesta vsebin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značba mest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1A301-CF44-460E-859B-D552B6BD5E58}" type="datetimeFigureOut">
              <a:rPr lang="sl-SI" smtClean="0"/>
              <a:t>27.11.2020</a:t>
            </a:fld>
            <a:endParaRPr lang="sl-SI"/>
          </a:p>
        </p:txBody>
      </p:sp>
      <p:sp>
        <p:nvSpPr>
          <p:cNvPr id="8" name="Označba mest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786A4-4D89-42D0-A073-B4D15F840F5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7791387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1A301-CF44-460E-859B-D552B6BD5E58}" type="datetimeFigureOut">
              <a:rPr lang="sl-SI" smtClean="0"/>
              <a:t>27.11.2020</a:t>
            </a:fld>
            <a:endParaRPr lang="sl-SI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786A4-4D89-42D0-A073-B4D15F840F5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8171563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1A301-CF44-460E-859B-D552B6BD5E58}" type="datetimeFigureOut">
              <a:rPr lang="sl-SI" smtClean="0"/>
              <a:t>27.11.2020</a:t>
            </a:fld>
            <a:endParaRPr lang="sl-SI"/>
          </a:p>
        </p:txBody>
      </p:sp>
      <p:sp>
        <p:nvSpPr>
          <p:cNvPr id="3" name="Označba mest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786A4-4D89-42D0-A073-B4D15F840F5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431562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1A301-CF44-460E-859B-D552B6BD5E58}" type="datetimeFigureOut">
              <a:rPr lang="sl-SI" smtClean="0"/>
              <a:t>27.11.2020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786A4-4D89-42D0-A073-B4D15F840F5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0069394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1A301-CF44-460E-859B-D552B6BD5E58}" type="datetimeFigureOut">
              <a:rPr lang="sl-SI" smtClean="0"/>
              <a:t>27.11.2020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786A4-4D89-42D0-A073-B4D15F840F5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747653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91A301-CF44-460E-859B-D552B6BD5E58}" type="datetimeFigureOut">
              <a:rPr lang="sl-SI" smtClean="0"/>
              <a:t>27.11.2020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D786A4-4D89-42D0-A073-B4D15F840F5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3642364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4a"/><Relationship Id="rId13" Type="http://schemas.microsoft.com/office/2007/relationships/media" Target="../media/media7.m4a"/><Relationship Id="rId18" Type="http://schemas.openxmlformats.org/officeDocument/2006/relationships/audio" Target="../media/media9.m4a"/><Relationship Id="rId26" Type="http://schemas.openxmlformats.org/officeDocument/2006/relationships/image" Target="../media/image1.jpg"/><Relationship Id="rId3" Type="http://schemas.microsoft.com/office/2007/relationships/media" Target="../media/media2.m4a"/><Relationship Id="rId21" Type="http://schemas.microsoft.com/office/2007/relationships/media" Target="../media/media11.m4a"/><Relationship Id="rId7" Type="http://schemas.microsoft.com/office/2007/relationships/media" Target="../media/media4.m4a"/><Relationship Id="rId12" Type="http://schemas.openxmlformats.org/officeDocument/2006/relationships/audio" Target="../media/media6.m4a"/><Relationship Id="rId17" Type="http://schemas.microsoft.com/office/2007/relationships/media" Target="../media/media9.m4a"/><Relationship Id="rId25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6" Type="http://schemas.openxmlformats.org/officeDocument/2006/relationships/audio" Target="../media/media8.m4a"/><Relationship Id="rId20" Type="http://schemas.openxmlformats.org/officeDocument/2006/relationships/audio" Target="../media/media10.m4a"/><Relationship Id="rId1" Type="http://schemas.microsoft.com/office/2007/relationships/media" Target="../media/media1.m4a"/><Relationship Id="rId6" Type="http://schemas.openxmlformats.org/officeDocument/2006/relationships/audio" Target="../media/media3.m4a"/><Relationship Id="rId11" Type="http://schemas.microsoft.com/office/2007/relationships/media" Target="../media/media6.m4a"/><Relationship Id="rId24" Type="http://schemas.openxmlformats.org/officeDocument/2006/relationships/audio" Target="../media/media12.m4a"/><Relationship Id="rId5" Type="http://schemas.microsoft.com/office/2007/relationships/media" Target="../media/media3.m4a"/><Relationship Id="rId15" Type="http://schemas.microsoft.com/office/2007/relationships/media" Target="../media/media8.m4a"/><Relationship Id="rId23" Type="http://schemas.microsoft.com/office/2007/relationships/media" Target="../media/media12.m4a"/><Relationship Id="rId10" Type="http://schemas.openxmlformats.org/officeDocument/2006/relationships/audio" Target="../media/media5.m4a"/><Relationship Id="rId19" Type="http://schemas.microsoft.com/office/2007/relationships/media" Target="../media/media10.m4a"/><Relationship Id="rId4" Type="http://schemas.openxmlformats.org/officeDocument/2006/relationships/audio" Target="../media/media2.m4a"/><Relationship Id="rId9" Type="http://schemas.microsoft.com/office/2007/relationships/media" Target="../media/media5.m4a"/><Relationship Id="rId14" Type="http://schemas.openxmlformats.org/officeDocument/2006/relationships/audio" Target="../media/media7.m4a"/><Relationship Id="rId22" Type="http://schemas.openxmlformats.org/officeDocument/2006/relationships/audio" Target="../media/media11.m4a"/><Relationship Id="rId27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audio" Target="../media/media16.m4a"/><Relationship Id="rId13" Type="http://schemas.openxmlformats.org/officeDocument/2006/relationships/image" Target="../media/image6.jpeg"/><Relationship Id="rId3" Type="http://schemas.microsoft.com/office/2007/relationships/media" Target="../media/media14.m4a"/><Relationship Id="rId7" Type="http://schemas.microsoft.com/office/2007/relationships/media" Target="../media/media16.m4a"/><Relationship Id="rId12" Type="http://schemas.openxmlformats.org/officeDocument/2006/relationships/image" Target="../media/image5.jpeg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6" Type="http://schemas.openxmlformats.org/officeDocument/2006/relationships/audio" Target="../media/media15.m4a"/><Relationship Id="rId11" Type="http://schemas.openxmlformats.org/officeDocument/2006/relationships/image" Target="../media/image4.jpeg"/><Relationship Id="rId5" Type="http://schemas.microsoft.com/office/2007/relationships/media" Target="../media/media15.m4a"/><Relationship Id="rId10" Type="http://schemas.openxmlformats.org/officeDocument/2006/relationships/image" Target="../media/image3.jpeg"/><Relationship Id="rId4" Type="http://schemas.openxmlformats.org/officeDocument/2006/relationships/audio" Target="../media/media14.m4a"/><Relationship Id="rId9" Type="http://schemas.openxmlformats.org/officeDocument/2006/relationships/slideLayout" Target="../slideLayouts/slideLayout2.xml"/><Relationship Id="rId1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l4WNrvVjiTw" TargetMode="External"/><Relationship Id="rId2" Type="http://schemas.openxmlformats.org/officeDocument/2006/relationships/hyperlink" Target="https://www.youtube.com/watch?v=fN1Cyr0ZK9M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youtube.com/watch?v=_6HzoUcx3eo" TargetMode="External"/><Relationship Id="rId4" Type="http://schemas.openxmlformats.org/officeDocument/2006/relationships/hyperlink" Target="https://www.youtube.com/watch?v=TdDypyS_5zE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audio" Target="../media/media20.m4a"/><Relationship Id="rId13" Type="http://schemas.openxmlformats.org/officeDocument/2006/relationships/image" Target="../media/image7.jpeg"/><Relationship Id="rId3" Type="http://schemas.microsoft.com/office/2007/relationships/media" Target="../media/media18.m4a"/><Relationship Id="rId7" Type="http://schemas.microsoft.com/office/2007/relationships/media" Target="../media/media20.m4a"/><Relationship Id="rId12" Type="http://schemas.openxmlformats.org/officeDocument/2006/relationships/image" Target="../media/image2.png"/><Relationship Id="rId17" Type="http://schemas.openxmlformats.org/officeDocument/2006/relationships/image" Target="../media/image11.jpeg"/><Relationship Id="rId2" Type="http://schemas.openxmlformats.org/officeDocument/2006/relationships/audio" Target="../media/media17.m4a"/><Relationship Id="rId16" Type="http://schemas.openxmlformats.org/officeDocument/2006/relationships/image" Target="../media/image10.jpeg"/><Relationship Id="rId1" Type="http://schemas.microsoft.com/office/2007/relationships/media" Target="../media/media17.m4a"/><Relationship Id="rId6" Type="http://schemas.openxmlformats.org/officeDocument/2006/relationships/audio" Target="../media/media19.m4a"/><Relationship Id="rId11" Type="http://schemas.openxmlformats.org/officeDocument/2006/relationships/slideLayout" Target="../slideLayouts/slideLayout2.xml"/><Relationship Id="rId5" Type="http://schemas.microsoft.com/office/2007/relationships/media" Target="../media/media19.m4a"/><Relationship Id="rId15" Type="http://schemas.openxmlformats.org/officeDocument/2006/relationships/image" Target="../media/image9.jpeg"/><Relationship Id="rId10" Type="http://schemas.openxmlformats.org/officeDocument/2006/relationships/audio" Target="../media/media21.m4a"/><Relationship Id="rId4" Type="http://schemas.openxmlformats.org/officeDocument/2006/relationships/audio" Target="../media/media18.m4a"/><Relationship Id="rId9" Type="http://schemas.microsoft.com/office/2007/relationships/media" Target="../media/media21.m4a"/><Relationship Id="rId1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sl-SI" b="1" dirty="0" smtClean="0">
                <a:solidFill>
                  <a:srgbClr val="00B050"/>
                </a:solidFill>
              </a:rPr>
              <a:t>UTRJEVANJE SKLOPA „NATURE AND ME“ -  Narava in jaz</a:t>
            </a:r>
            <a:endParaRPr lang="sl-SI" b="1" dirty="0">
              <a:solidFill>
                <a:srgbClr val="00B050"/>
              </a:solidFill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4362994"/>
            <a:ext cx="9144000" cy="894806"/>
          </a:xfrm>
        </p:spPr>
        <p:txBody>
          <a:bodyPr>
            <a:normAutofit/>
          </a:bodyPr>
          <a:lstStyle/>
          <a:p>
            <a:r>
              <a:rPr lang="sl-SI" sz="3600" dirty="0" smtClean="0">
                <a:solidFill>
                  <a:srgbClr val="00B050"/>
                </a:solidFill>
              </a:rPr>
              <a:t>1. r, 30. 11. 2020</a:t>
            </a:r>
            <a:endParaRPr lang="sl-SI" sz="36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19242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sz="4000" b="1" dirty="0" smtClean="0">
                <a:solidFill>
                  <a:srgbClr val="00B050"/>
                </a:solidFill>
              </a:rPr>
              <a:t>ANIMALS</a:t>
            </a:r>
            <a:r>
              <a:rPr lang="sl-SI" sz="3100" b="1" dirty="0" smtClean="0">
                <a:solidFill>
                  <a:srgbClr val="00B050"/>
                </a:solidFill>
              </a:rPr>
              <a:t/>
            </a:r>
            <a:br>
              <a:rPr lang="sl-SI" sz="3100" b="1" dirty="0" smtClean="0">
                <a:solidFill>
                  <a:srgbClr val="00B050"/>
                </a:solidFill>
              </a:rPr>
            </a:br>
            <a:r>
              <a:rPr lang="sl-SI" sz="3100" b="1" dirty="0" smtClean="0">
                <a:solidFill>
                  <a:srgbClr val="00B050"/>
                </a:solidFill>
              </a:rPr>
              <a:t>- NAME THE ANIMALS (POIMENUJ ŽIVALI)</a:t>
            </a:r>
            <a:r>
              <a:rPr lang="sl-SI" b="1" dirty="0" smtClean="0">
                <a:solidFill>
                  <a:srgbClr val="00B050"/>
                </a:solidFill>
              </a:rPr>
              <a:t/>
            </a:r>
            <a:br>
              <a:rPr lang="sl-SI" b="1" dirty="0" smtClean="0">
                <a:solidFill>
                  <a:srgbClr val="00B050"/>
                </a:solidFill>
              </a:rPr>
            </a:br>
            <a:r>
              <a:rPr lang="sl-SI" sz="3100" b="1" dirty="0">
                <a:solidFill>
                  <a:srgbClr val="00B050"/>
                </a:solidFill>
              </a:rPr>
              <a:t>- LISTEN AND POINT (POSLUŠAJ IN POKAŽI)</a:t>
            </a:r>
            <a:r>
              <a:rPr lang="sl-SI" b="1" dirty="0" smtClean="0">
                <a:solidFill>
                  <a:srgbClr val="00B050"/>
                </a:solidFill>
              </a:rPr>
              <a:t/>
            </a:r>
            <a:br>
              <a:rPr lang="sl-SI" b="1" dirty="0" smtClean="0">
                <a:solidFill>
                  <a:srgbClr val="00B050"/>
                </a:solidFill>
              </a:rPr>
            </a:br>
            <a:endParaRPr lang="sl-SI" b="1" dirty="0">
              <a:solidFill>
                <a:srgbClr val="00B050"/>
              </a:solidFill>
            </a:endParaRPr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 rotWithShape="1"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77" t="2251" r="12500" b="-800"/>
          <a:stretch/>
        </p:blipFill>
        <p:spPr>
          <a:xfrm rot="5400000">
            <a:off x="3299661" y="1775663"/>
            <a:ext cx="4944396" cy="49503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osnet zv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7"/>
          <a:stretch>
            <a:fillRect/>
          </a:stretch>
        </p:blipFill>
        <p:spPr>
          <a:xfrm>
            <a:off x="1514657" y="1852114"/>
            <a:ext cx="487363" cy="487363"/>
          </a:xfrm>
          <a:prstGeom prst="rect">
            <a:avLst/>
          </a:prstGeom>
        </p:spPr>
      </p:pic>
      <p:pic>
        <p:nvPicPr>
          <p:cNvPr id="6" name="Posnet zvok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7"/>
          <a:stretch>
            <a:fillRect/>
          </a:stretch>
        </p:blipFill>
        <p:spPr>
          <a:xfrm>
            <a:off x="10900477" y="3184524"/>
            <a:ext cx="487363" cy="487363"/>
          </a:xfrm>
          <a:prstGeom prst="rect">
            <a:avLst/>
          </a:prstGeom>
        </p:spPr>
      </p:pic>
      <p:pic>
        <p:nvPicPr>
          <p:cNvPr id="7" name="Posnet zvok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7"/>
          <a:stretch>
            <a:fillRect/>
          </a:stretch>
        </p:blipFill>
        <p:spPr>
          <a:xfrm>
            <a:off x="2405680" y="3184525"/>
            <a:ext cx="487363" cy="487363"/>
          </a:xfrm>
          <a:prstGeom prst="rect">
            <a:avLst/>
          </a:prstGeom>
        </p:spPr>
      </p:pic>
      <p:pic>
        <p:nvPicPr>
          <p:cNvPr id="8" name="Posnet zvok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7"/>
          <a:stretch>
            <a:fillRect/>
          </a:stretch>
        </p:blipFill>
        <p:spPr>
          <a:xfrm>
            <a:off x="594518" y="4813028"/>
            <a:ext cx="487363" cy="487363"/>
          </a:xfrm>
          <a:prstGeom prst="rect">
            <a:avLst/>
          </a:prstGeom>
        </p:spPr>
      </p:pic>
      <p:pic>
        <p:nvPicPr>
          <p:cNvPr id="9" name="Posnet zvok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7"/>
          <a:stretch>
            <a:fillRect/>
          </a:stretch>
        </p:blipFill>
        <p:spPr>
          <a:xfrm>
            <a:off x="9974474" y="1690688"/>
            <a:ext cx="487363" cy="487363"/>
          </a:xfrm>
          <a:prstGeom prst="rect">
            <a:avLst/>
          </a:prstGeom>
        </p:spPr>
      </p:pic>
      <p:pic>
        <p:nvPicPr>
          <p:cNvPr id="10" name="Posnet zvok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7"/>
          <a:stretch>
            <a:fillRect/>
          </a:stretch>
        </p:blipFill>
        <p:spPr>
          <a:xfrm>
            <a:off x="9221742" y="4007138"/>
            <a:ext cx="487363" cy="487363"/>
          </a:xfrm>
          <a:prstGeom prst="rect">
            <a:avLst/>
          </a:prstGeom>
        </p:spPr>
      </p:pic>
      <p:pic>
        <p:nvPicPr>
          <p:cNvPr id="11" name="Posnet zvok">
            <a:hlinkClick r:id="" action="ppaction://media"/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27"/>
          <a:stretch>
            <a:fillRect/>
          </a:stretch>
        </p:blipFill>
        <p:spPr>
          <a:xfrm>
            <a:off x="11144158" y="4922041"/>
            <a:ext cx="487363" cy="487363"/>
          </a:xfrm>
          <a:prstGeom prst="rect">
            <a:avLst/>
          </a:prstGeom>
        </p:spPr>
      </p:pic>
      <p:pic>
        <p:nvPicPr>
          <p:cNvPr id="12" name="Posnet zvok">
            <a:hlinkClick r:id="" action="ppaction://media"/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27"/>
          <a:stretch>
            <a:fillRect/>
          </a:stretch>
        </p:blipFill>
        <p:spPr>
          <a:xfrm>
            <a:off x="1052626" y="3184524"/>
            <a:ext cx="487363" cy="487363"/>
          </a:xfrm>
          <a:prstGeom prst="rect">
            <a:avLst/>
          </a:prstGeom>
        </p:spPr>
      </p:pic>
      <p:pic>
        <p:nvPicPr>
          <p:cNvPr id="13" name="Posnet zvok">
            <a:hlinkClick r:id="" action="ppaction://media"/>
          </p:cNvPr>
          <p:cNvPicPr>
            <a:picLocks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27"/>
          <a:stretch>
            <a:fillRect/>
          </a:stretch>
        </p:blipFill>
        <p:spPr>
          <a:xfrm>
            <a:off x="2078294" y="5056709"/>
            <a:ext cx="487363" cy="487363"/>
          </a:xfrm>
          <a:prstGeom prst="rect">
            <a:avLst/>
          </a:prstGeom>
        </p:spPr>
      </p:pic>
      <p:pic>
        <p:nvPicPr>
          <p:cNvPr id="14" name="Posnet zvok">
            <a:hlinkClick r:id="" action="ppaction://media"/>
          </p:cNvPr>
          <p:cNvPicPr>
            <a:picLocks noChangeAspect="1"/>
          </p:cNvPicPr>
          <p:nvPr>
            <a:audioFile r:link="rId20"/>
            <p:extLst>
              <p:ext uri="{DAA4B4D4-6D71-4841-9C94-3DE7FCFB9230}">
                <p14:media xmlns:p14="http://schemas.microsoft.com/office/powerpoint/2010/main" r:embed="rId19"/>
              </p:ext>
            </p:extLst>
          </p:nvPr>
        </p:nvPicPr>
        <p:blipFill>
          <a:blip r:embed="rId27"/>
          <a:stretch>
            <a:fillRect/>
          </a:stretch>
        </p:blipFill>
        <p:spPr>
          <a:xfrm>
            <a:off x="10900477" y="928687"/>
            <a:ext cx="487363" cy="487363"/>
          </a:xfrm>
          <a:prstGeom prst="rect">
            <a:avLst/>
          </a:prstGeom>
        </p:spPr>
      </p:pic>
      <p:pic>
        <p:nvPicPr>
          <p:cNvPr id="15" name="Posnet zvok">
            <a:hlinkClick r:id="" action="ppaction://media"/>
          </p:cNvPr>
          <p:cNvPicPr>
            <a:picLocks noChangeAspect="1"/>
          </p:cNvPicPr>
          <p:nvPr>
            <a:audioFile r:link="rId22"/>
            <p:extLst>
              <p:ext uri="{DAA4B4D4-6D71-4841-9C94-3DE7FCFB9230}">
                <p14:media xmlns:p14="http://schemas.microsoft.com/office/powerpoint/2010/main" r:embed="rId21"/>
              </p:ext>
            </p:extLst>
          </p:nvPr>
        </p:nvPicPr>
        <p:blipFill>
          <a:blip r:embed="rId27"/>
          <a:stretch>
            <a:fillRect/>
          </a:stretch>
        </p:blipFill>
        <p:spPr>
          <a:xfrm>
            <a:off x="541473" y="6040937"/>
            <a:ext cx="487363" cy="487363"/>
          </a:xfrm>
          <a:prstGeom prst="rect">
            <a:avLst/>
          </a:prstGeom>
        </p:spPr>
      </p:pic>
      <p:pic>
        <p:nvPicPr>
          <p:cNvPr id="16" name="Posnet zvok">
            <a:hlinkClick r:id="" action="ppaction://media"/>
          </p:cNvPr>
          <p:cNvPicPr>
            <a:picLocks noChangeAspect="1"/>
          </p:cNvPicPr>
          <p:nvPr>
            <a:audioFile r:link="rId24"/>
            <p:extLst>
              <p:ext uri="{DAA4B4D4-6D71-4841-9C94-3DE7FCFB9230}">
                <p14:media xmlns:p14="http://schemas.microsoft.com/office/powerpoint/2010/main" r:embed="rId23"/>
              </p:ext>
            </p:extLst>
          </p:nvPr>
        </p:nvPicPr>
        <p:blipFill>
          <a:blip r:embed="rId27"/>
          <a:stretch>
            <a:fillRect/>
          </a:stretch>
        </p:blipFill>
        <p:spPr>
          <a:xfrm>
            <a:off x="9054335" y="549835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0695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3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39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36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257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121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1094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1373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1200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1582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113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>
                <p:cTn id="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6" dur="1197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vol="80000">
                <p:cTn id="6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2" dur="1300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 vol="80000">
                <p:cTn id="7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61258" y="365125"/>
            <a:ext cx="9292046" cy="1325563"/>
          </a:xfrm>
        </p:spPr>
        <p:txBody>
          <a:bodyPr/>
          <a:lstStyle/>
          <a:p>
            <a:r>
              <a:rPr lang="sl-SI" b="1" dirty="0" smtClean="0">
                <a:solidFill>
                  <a:srgbClr val="00B050"/>
                </a:solidFill>
              </a:rPr>
              <a:t>WHERE DO THEY LIVE? – KJE ŽIVIJO?</a:t>
            </a:r>
            <a:endParaRPr lang="sl-SI" b="1" dirty="0">
              <a:solidFill>
                <a:srgbClr val="00B050"/>
              </a:solidFill>
            </a:endParaRPr>
          </a:p>
        </p:txBody>
      </p:sp>
      <p:pic>
        <p:nvPicPr>
          <p:cNvPr id="1026" name="Picture 2" descr="Cleaning out and deepening the pond | The Big Raise"/>
          <p:cNvPicPr>
            <a:picLocks noGrp="1" noChangeAspect="1" noChangeArrowheads="1"/>
          </p:cNvPicPr>
          <p:nvPr>
            <p:ph idx="1"/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855" y="1334168"/>
            <a:ext cx="4342040" cy="2171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ustom Field Handling in Elasticsearch: Managing Total Number of Fields  Limit - DZone Big Data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1223" y="1208934"/>
            <a:ext cx="4062503" cy="2286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1280x1024px Air 50.63 KB #175158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3160" y="3768147"/>
            <a:ext cx="3562985" cy="2853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Tired Earth | 21 reasons why forests are important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3860" y="3708833"/>
            <a:ext cx="4754880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osnet zv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2638061" y="2631848"/>
            <a:ext cx="487363" cy="487363"/>
          </a:xfrm>
          <a:prstGeom prst="rect">
            <a:avLst/>
          </a:prstGeom>
        </p:spPr>
      </p:pic>
      <p:pic>
        <p:nvPicPr>
          <p:cNvPr id="5" name="Posnet zvok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7967391" y="1998373"/>
            <a:ext cx="487363" cy="487363"/>
          </a:xfrm>
          <a:prstGeom prst="rect">
            <a:avLst/>
          </a:prstGeom>
        </p:spPr>
      </p:pic>
      <p:pic>
        <p:nvPicPr>
          <p:cNvPr id="6" name="Posnet zvok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4444162" y="4951052"/>
            <a:ext cx="487363" cy="487363"/>
          </a:xfrm>
          <a:prstGeom prst="rect">
            <a:avLst/>
          </a:prstGeom>
        </p:spPr>
      </p:pic>
      <p:pic>
        <p:nvPicPr>
          <p:cNvPr id="7" name="Posnet zvok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7480028" y="4325348"/>
            <a:ext cx="487363" cy="487363"/>
          </a:xfrm>
          <a:prstGeom prst="rect">
            <a:avLst/>
          </a:prstGeom>
        </p:spPr>
      </p:pic>
      <p:sp>
        <p:nvSpPr>
          <p:cNvPr id="8" name="Oblak 7"/>
          <p:cNvSpPr/>
          <p:nvPr/>
        </p:nvSpPr>
        <p:spPr>
          <a:xfrm>
            <a:off x="100170" y="4058194"/>
            <a:ext cx="2781572" cy="2509386"/>
          </a:xfrm>
          <a:prstGeom prst="cloud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 smtClean="0"/>
              <a:t>POVEJ KATERE ŽIVALI ŽIVIJO V TEH ŽIVLJENJSKIH OKOLJIH.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975766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129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140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118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" dur="134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>
                <a:solidFill>
                  <a:srgbClr val="00B050"/>
                </a:solidFill>
              </a:rPr>
              <a:t>LET‘S </a:t>
            </a:r>
            <a:r>
              <a:rPr lang="sl-SI" b="1" dirty="0" smtClean="0">
                <a:solidFill>
                  <a:srgbClr val="00B050"/>
                </a:solidFill>
              </a:rPr>
              <a:t>SING</a:t>
            </a:r>
            <a:r>
              <a:rPr lang="sl-SI" dirty="0" smtClean="0">
                <a:solidFill>
                  <a:srgbClr val="00B050"/>
                </a:solidFill>
              </a:rPr>
              <a:t> AND DANCE </a:t>
            </a:r>
            <a:r>
              <a:rPr lang="sl-SI" dirty="0" smtClean="0">
                <a:solidFill>
                  <a:srgbClr val="00B050"/>
                </a:solidFill>
                <a:sym typeface="Wingdings" panose="05000000000000000000" pitchFamily="2" charset="2"/>
              </a:rPr>
              <a:t></a:t>
            </a:r>
            <a:endParaRPr lang="sl-SI" dirty="0">
              <a:solidFill>
                <a:srgbClr val="00B050"/>
              </a:solidFill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>
                <a:hlinkClick r:id="rId2"/>
              </a:rPr>
              <a:t>https://www.youtube.com/watch?v=fN1Cyr0ZK9M</a:t>
            </a:r>
            <a:r>
              <a:rPr lang="sl-SI" dirty="0" smtClean="0"/>
              <a:t> – </a:t>
            </a:r>
            <a:r>
              <a:rPr lang="sl-SI" dirty="0" err="1" smtClean="0"/>
              <a:t>Hello</a:t>
            </a:r>
            <a:r>
              <a:rPr lang="sl-SI" dirty="0" smtClean="0"/>
              <a:t> song</a:t>
            </a:r>
          </a:p>
          <a:p>
            <a:r>
              <a:rPr lang="sl-SI" dirty="0" smtClean="0">
                <a:hlinkClick r:id="rId3"/>
              </a:rPr>
              <a:t>https://www.youtube.com/watch?v=l4WNrvVjiTw</a:t>
            </a:r>
            <a:r>
              <a:rPr lang="sl-SI" dirty="0" smtClean="0"/>
              <a:t>  - </a:t>
            </a:r>
            <a:r>
              <a:rPr lang="sl-SI" dirty="0" err="1" smtClean="0"/>
              <a:t>If</a:t>
            </a:r>
            <a:r>
              <a:rPr lang="sl-SI" dirty="0" smtClean="0"/>
              <a:t> </a:t>
            </a:r>
            <a:r>
              <a:rPr lang="sl-SI" dirty="0" err="1" smtClean="0"/>
              <a:t>you‘re</a:t>
            </a:r>
            <a:r>
              <a:rPr lang="sl-SI" dirty="0" smtClean="0"/>
              <a:t> </a:t>
            </a:r>
            <a:r>
              <a:rPr lang="sl-SI" dirty="0" err="1" smtClean="0"/>
              <a:t>happy</a:t>
            </a:r>
            <a:endParaRPr lang="sl-SI" dirty="0" smtClean="0"/>
          </a:p>
          <a:p>
            <a:r>
              <a:rPr lang="sl-SI" dirty="0" smtClean="0">
                <a:hlinkClick r:id="rId4"/>
              </a:rPr>
              <a:t>https://www.youtube.com/watch?v=TdDypyS_5zE</a:t>
            </a:r>
            <a:r>
              <a:rPr lang="sl-SI" dirty="0" smtClean="0"/>
              <a:t> – Ten in </a:t>
            </a:r>
            <a:r>
              <a:rPr lang="sl-SI" dirty="0" err="1" smtClean="0"/>
              <a:t>the</a:t>
            </a:r>
            <a:r>
              <a:rPr lang="sl-SI" dirty="0" smtClean="0"/>
              <a:t> bed</a:t>
            </a:r>
          </a:p>
          <a:p>
            <a:r>
              <a:rPr lang="sl-SI" dirty="0" smtClean="0">
                <a:hlinkClick r:id="rId5"/>
              </a:rPr>
              <a:t>https://www.youtube.com/watch?v=_6HzoUcx3eo</a:t>
            </a:r>
            <a:r>
              <a:rPr lang="sl-SI" dirty="0" smtClean="0"/>
              <a:t>  - </a:t>
            </a:r>
            <a:r>
              <a:rPr lang="sl-SI" dirty="0" err="1" smtClean="0"/>
              <a:t>Old</a:t>
            </a:r>
            <a:r>
              <a:rPr lang="sl-SI" dirty="0" smtClean="0"/>
              <a:t> McDonald </a:t>
            </a:r>
            <a:r>
              <a:rPr lang="sl-SI" dirty="0" err="1" smtClean="0"/>
              <a:t>had</a:t>
            </a:r>
            <a:r>
              <a:rPr lang="sl-SI" dirty="0" smtClean="0"/>
              <a:t> a farm</a:t>
            </a:r>
          </a:p>
          <a:p>
            <a:endParaRPr lang="sl-SI" dirty="0"/>
          </a:p>
          <a:p>
            <a:pPr marL="0" indent="0" algn="ctr">
              <a:buNone/>
            </a:pPr>
            <a:r>
              <a:rPr lang="sl-SI" dirty="0" smtClean="0">
                <a:solidFill>
                  <a:srgbClr val="00B050"/>
                </a:solidFill>
              </a:rPr>
              <a:t>ZAPOJ PESMICE IN ZAPLEŠI ZRAVEN, ČE ŽELIŠ</a:t>
            </a:r>
            <a:endParaRPr lang="sl-SI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7161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dirty="0" smtClean="0">
                <a:solidFill>
                  <a:srgbClr val="00B050"/>
                </a:solidFill>
              </a:rPr>
              <a:t>DO YOU REMEMBER OUR </a:t>
            </a:r>
            <a:r>
              <a:rPr lang="sl-SI" b="1" dirty="0" smtClean="0">
                <a:solidFill>
                  <a:srgbClr val="00B050"/>
                </a:solidFill>
              </a:rPr>
              <a:t>FARM ANIMALS</a:t>
            </a:r>
            <a:r>
              <a:rPr lang="sl-SI" dirty="0" smtClean="0">
                <a:solidFill>
                  <a:srgbClr val="00B050"/>
                </a:solidFill>
              </a:rPr>
              <a:t>? - </a:t>
            </a:r>
            <a:br>
              <a:rPr lang="sl-SI" dirty="0" smtClean="0">
                <a:solidFill>
                  <a:srgbClr val="00B050"/>
                </a:solidFill>
              </a:rPr>
            </a:br>
            <a:r>
              <a:rPr lang="sl-SI" sz="3100" dirty="0" smtClean="0">
                <a:solidFill>
                  <a:srgbClr val="00B050"/>
                </a:solidFill>
              </a:rPr>
              <a:t>SE SPOMNIŠ NAŠIH DOMAČIH ŽIVALI?</a:t>
            </a:r>
            <a:br>
              <a:rPr lang="sl-SI" sz="3100" dirty="0" smtClean="0">
                <a:solidFill>
                  <a:srgbClr val="00B050"/>
                </a:solidFill>
              </a:rPr>
            </a:br>
            <a:r>
              <a:rPr lang="sl-SI" sz="3100" dirty="0" smtClean="0">
                <a:solidFill>
                  <a:srgbClr val="00B050"/>
                </a:solidFill>
              </a:rPr>
              <a:t>- POVEJ, KAKO SE </a:t>
            </a:r>
            <a:r>
              <a:rPr lang="sl-SI" sz="3100" b="1" dirty="0" smtClean="0">
                <a:solidFill>
                  <a:srgbClr val="00B050"/>
                </a:solidFill>
              </a:rPr>
              <a:t>OGLAŠAJO</a:t>
            </a:r>
            <a:r>
              <a:rPr lang="sl-SI" sz="3100" dirty="0" smtClean="0">
                <a:solidFill>
                  <a:srgbClr val="00B050"/>
                </a:solidFill>
              </a:rPr>
              <a:t>, NATO POSLUŠAJ IN PREVERI.</a:t>
            </a:r>
            <a:endParaRPr lang="sl-SI" sz="3100" dirty="0">
              <a:solidFill>
                <a:srgbClr val="00B050"/>
              </a:solidFill>
            </a:endParaRPr>
          </a:p>
        </p:txBody>
      </p:sp>
      <p:pic>
        <p:nvPicPr>
          <p:cNvPr id="4" name="Posnet zv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8447951" y="2665291"/>
            <a:ext cx="487363" cy="487363"/>
          </a:xfrm>
          <a:prstGeom prst="rect">
            <a:avLst/>
          </a:prstGeom>
        </p:spPr>
      </p:pic>
      <p:pic>
        <p:nvPicPr>
          <p:cNvPr id="5" name="Posnet zvok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0954037" y="589003"/>
            <a:ext cx="487363" cy="487363"/>
          </a:xfrm>
          <a:prstGeom prst="rect">
            <a:avLst/>
          </a:prstGeom>
        </p:spPr>
      </p:pic>
      <p:pic>
        <p:nvPicPr>
          <p:cNvPr id="6" name="Posnet zvok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524953" y="3096837"/>
            <a:ext cx="487363" cy="487363"/>
          </a:xfrm>
          <a:prstGeom prst="rect">
            <a:avLst/>
          </a:prstGeom>
        </p:spPr>
      </p:pic>
      <p:pic>
        <p:nvPicPr>
          <p:cNvPr id="7" name="Posnet zvok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688294" y="4263297"/>
            <a:ext cx="487363" cy="487363"/>
          </a:xfrm>
          <a:prstGeom prst="rect">
            <a:avLst/>
          </a:prstGeom>
        </p:spPr>
      </p:pic>
      <p:pic>
        <p:nvPicPr>
          <p:cNvPr id="8" name="Posnet zvok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6775905" y="5154717"/>
            <a:ext cx="487363" cy="487363"/>
          </a:xfrm>
          <a:prstGeom prst="rect">
            <a:avLst/>
          </a:prstGeom>
        </p:spPr>
      </p:pic>
      <p:pic>
        <p:nvPicPr>
          <p:cNvPr id="2050" name="Picture 2" descr="What Is A Horse? | Learn About Horses | DK Find Out"/>
          <p:cNvPicPr>
            <a:picLocks noGrp="1" noChangeAspect="1" noChangeArrowheads="1"/>
          </p:cNvPicPr>
          <p:nvPr>
            <p:ph idx="1"/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9679" y="1656623"/>
            <a:ext cx="2179592" cy="2179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Amazon.com: SCHLEICH Farm World Pig Educational Figurine for Kids Ages 3-8:  Schleich: Toys &amp; Games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9161" y="1897343"/>
            <a:ext cx="2453488" cy="2159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Rouen Ducks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1421" y="1300243"/>
            <a:ext cx="1829979" cy="1472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Spotted Black And White Cow Full Length Isolated On White. Funny.. Stock  Photo, Picture And Royalty Free Image. Image 77821045.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396139" y="4127257"/>
            <a:ext cx="3283132" cy="2260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Que Dice Oveja En Ingles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122" y="4127257"/>
            <a:ext cx="3319145" cy="2539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9553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6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51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36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79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1429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838200" y="1825625"/>
            <a:ext cx="11170920" cy="2398032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endParaRPr lang="sl-SI" sz="8000" dirty="0" smtClean="0"/>
          </a:p>
          <a:p>
            <a:pPr marL="0" indent="0" algn="ctr">
              <a:buNone/>
            </a:pPr>
            <a:r>
              <a:rPr lang="sl-SI" sz="8000" dirty="0" smtClean="0">
                <a:solidFill>
                  <a:srgbClr val="FFFF00"/>
                </a:solidFill>
              </a:rPr>
              <a:t>          GOODBYE </a:t>
            </a:r>
            <a:r>
              <a:rPr lang="sl-SI" sz="8000" dirty="0" smtClean="0">
                <a:solidFill>
                  <a:srgbClr val="FFFF00"/>
                </a:solidFill>
                <a:sym typeface="Wingdings" panose="05000000000000000000" pitchFamily="2" charset="2"/>
              </a:rPr>
              <a:t></a:t>
            </a:r>
          </a:p>
          <a:p>
            <a:pPr marL="0" indent="0" algn="ctr">
              <a:buNone/>
            </a:pPr>
            <a:endParaRPr lang="sl-SI" sz="8000" dirty="0">
              <a:solidFill>
                <a:srgbClr val="FFFF00"/>
              </a:solidFill>
            </a:endParaRPr>
          </a:p>
        </p:txBody>
      </p:sp>
      <p:pic>
        <p:nvPicPr>
          <p:cNvPr id="3074" name="Picture 2" descr="Paper Sun | Kids' Crafts | Fun Craft Ideas | FirstPalette.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307" y="3024641"/>
            <a:ext cx="3110139" cy="3110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3261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95</Words>
  <Application>Microsoft Office PowerPoint</Application>
  <PresentationFormat>Širokozaslonsko</PresentationFormat>
  <Paragraphs>15</Paragraphs>
  <Slides>6</Slides>
  <Notes>0</Notes>
  <HiddenSlides>0</HiddenSlides>
  <MMClips>21</MMClips>
  <ScaleCrop>false</ScaleCrop>
  <HeadingPairs>
    <vt:vector size="6" baseType="variant">
      <vt:variant>
        <vt:lpstr>Uporabljene pisave</vt:lpstr>
      </vt:variant>
      <vt:variant>
        <vt:i4>4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Wingdings</vt:lpstr>
      <vt:lpstr>Officeova tema</vt:lpstr>
      <vt:lpstr>UTRJEVANJE SKLOPA „NATURE AND ME“ -  Narava in jaz</vt:lpstr>
      <vt:lpstr>ANIMALS - NAME THE ANIMALS (POIMENUJ ŽIVALI) - LISTEN AND POINT (POSLUŠAJ IN POKAŽI) </vt:lpstr>
      <vt:lpstr>WHERE DO THEY LIVE? – KJE ŽIVIJO?</vt:lpstr>
      <vt:lpstr>LET‘S SING AND DANCE </vt:lpstr>
      <vt:lpstr>DO YOU REMEMBER OUR FARM ANIMALS? -  SE SPOMNIŠ NAŠIH DOMAČIH ŽIVALI? - POVEJ, KAKO SE OGLAŠAJO, NATO POSLUŠAJ IN PREVERI.</vt:lpstr>
      <vt:lpstr>PowerPointova predstavitev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UTRJEVANJE SKLOPA „NATURE AND ME“ -  Narava in jaz</dc:title>
  <dc:creator>Uporabnik</dc:creator>
  <cp:lastModifiedBy>Alja</cp:lastModifiedBy>
  <cp:revision>18</cp:revision>
  <dcterms:created xsi:type="dcterms:W3CDTF">2020-11-27T12:52:25Z</dcterms:created>
  <dcterms:modified xsi:type="dcterms:W3CDTF">2020-11-27T17:43:22Z</dcterms:modified>
</cp:coreProperties>
</file>